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98" r:id="rId3"/>
    <p:sldId id="279" r:id="rId4"/>
    <p:sldId id="342" r:id="rId5"/>
    <p:sldId id="343" r:id="rId6"/>
    <p:sldId id="344" r:id="rId7"/>
    <p:sldId id="345" r:id="rId8"/>
    <p:sldId id="346" r:id="rId9"/>
    <p:sldId id="353" r:id="rId10"/>
    <p:sldId id="348" r:id="rId11"/>
    <p:sldId id="347" r:id="rId12"/>
    <p:sldId id="354" r:id="rId13"/>
    <p:sldId id="355" r:id="rId14"/>
    <p:sldId id="351" r:id="rId15"/>
    <p:sldId id="349" r:id="rId16"/>
    <p:sldId id="341" r:id="rId17"/>
    <p:sldId id="350" r:id="rId18"/>
    <p:sldId id="340" r:id="rId19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sten Litzendorf" initials="KL" lastIdx="1" clrIdx="0">
    <p:extLst>
      <p:ext uri="{19B8F6BF-5375-455C-9EA6-DF929625EA0E}">
        <p15:presenceInfo xmlns:p15="http://schemas.microsoft.com/office/powerpoint/2012/main" userId="ad3278d3ca5eb14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708" autoAdjust="0"/>
  </p:normalViewPr>
  <p:slideViewPr>
    <p:cSldViewPr snapToGrid="0">
      <p:cViewPr varScale="1">
        <p:scale>
          <a:sx n="63" d="100"/>
          <a:sy n="63" d="100"/>
        </p:scale>
        <p:origin x="6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ritz-nas\fritz.nas\ADATA-USBFlashDrive-00\Ingenieurb&#252;ro\Kunden\Leuna%20Harze\2018-01.%20PAAG-LOPA%20Glycidether-Anlage%203\Dokumentenverteilung%202018-04-19\Sicherungskopie%20von%20PAAG-LOPA-Studie%20Leuna-Harze.%20Anlage%20Glycidether%203.%20Version%201.0%20vom%2019.04.2018.xlk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ritz-nas\fritz.nas\ADATA-USBFlashDrive-00\Ingenieurb&#252;ro\Kunden\Leuna%20Harze\2018-01.%20PAAG-LOPA%20Glycidether-Anlage%203\Dokumentenverteilung%202018-04-19\Sicherungskopie%20von%20PAAG-LOPA-Studie%20Leuna-Harze.%20Anlage%20Glycidether%203.%20Version%201.0%20vom%2019.04.2018.xlk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100"/>
              <a:t>Adiabate Temperaturerhöhung</a:t>
            </a:r>
            <a:r>
              <a:rPr lang="de-DE" sz="1100" baseline="0"/>
              <a:t> eines Batches P13-21 in der ersten Synthesestufe (R24101) in Abhängigkeit vom Umsatz ECH</a:t>
            </a:r>
            <a:endParaRPr lang="de-DE" sz="1100"/>
          </a:p>
        </c:rich>
      </c:tx>
      <c:layout>
        <c:manualLayout>
          <c:xMode val="edge"/>
          <c:yMode val="edge"/>
          <c:x val="0.15155950535422838"/>
          <c:y val="1.72711571675302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1730346597016865"/>
          <c:y val="0.11918671890880289"/>
          <c:w val="0.83305147712227945"/>
          <c:h val="0.73102150532250976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'adiabate T-Erhöhung R24101'!$E$16:$E$27</c:f>
              <c:numCache>
                <c:formatCode>0%</c:formatCode>
                <c:ptCount val="12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0.28000000000000003</c:v>
                </c:pt>
                <c:pt idx="4">
                  <c:v>0.3</c:v>
                </c:pt>
                <c:pt idx="5">
                  <c:v>0.4</c:v>
                </c:pt>
                <c:pt idx="6">
                  <c:v>0.5</c:v>
                </c:pt>
                <c:pt idx="7">
                  <c:v>0.6</c:v>
                </c:pt>
                <c:pt idx="8">
                  <c:v>0.7</c:v>
                </c:pt>
                <c:pt idx="9">
                  <c:v>0.8</c:v>
                </c:pt>
                <c:pt idx="10">
                  <c:v>0.9</c:v>
                </c:pt>
                <c:pt idx="11">
                  <c:v>1</c:v>
                </c:pt>
              </c:numCache>
            </c:numRef>
          </c:xVal>
          <c:yVal>
            <c:numRef>
              <c:f>'adiabate T-Erhöhung R24101'!$O$16:$O$27</c:f>
              <c:numCache>
                <c:formatCode>0</c:formatCode>
                <c:ptCount val="12"/>
                <c:pt idx="0">
                  <c:v>72</c:v>
                </c:pt>
                <c:pt idx="1">
                  <c:v>101.38166852366136</c:v>
                </c:pt>
                <c:pt idx="2">
                  <c:v>127.88747841942089</c:v>
                </c:pt>
                <c:pt idx="3">
                  <c:v>147.17185308186916</c:v>
                </c:pt>
                <c:pt idx="4">
                  <c:v>151.70235030109825</c:v>
                </c:pt>
                <c:pt idx="5">
                  <c:v>173.50282152352437</c:v>
                </c:pt>
                <c:pt idx="6">
                  <c:v>193.32707672779557</c:v>
                </c:pt>
                <c:pt idx="7">
                  <c:v>211.44135849469563</c:v>
                </c:pt>
                <c:pt idx="8">
                  <c:v>227.99776437845057</c:v>
                </c:pt>
                <c:pt idx="9">
                  <c:v>243.16686822820708</c:v>
                </c:pt>
                <c:pt idx="10">
                  <c:v>257.10470482088601</c:v>
                </c:pt>
                <c:pt idx="11">
                  <c:v>269.95198330974802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F4D-47BF-B691-A82F04ADD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6812352"/>
        <c:axId val="1460570368"/>
      </c:scatterChart>
      <c:valAx>
        <c:axId val="108681235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050" b="1"/>
                  <a:t>Umsatz ECH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60570368"/>
        <c:crosses val="autoZero"/>
        <c:crossBetween val="midCat"/>
        <c:majorUnit val="0.1"/>
      </c:valAx>
      <c:valAx>
        <c:axId val="1460570368"/>
        <c:scaling>
          <c:orientation val="minMax"/>
          <c:max val="270"/>
          <c:min val="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050" b="1"/>
                  <a:t>Temperatur /</a:t>
                </a:r>
                <a:r>
                  <a:rPr lang="de-DE" sz="1050" b="1" baseline="0"/>
                  <a:t> °C </a:t>
                </a:r>
                <a:endParaRPr lang="de-DE" sz="1050" b="1"/>
              </a:p>
            </c:rich>
          </c:tx>
          <c:layout>
            <c:manualLayout>
              <c:xMode val="edge"/>
              <c:yMode val="edge"/>
              <c:x val="0"/>
              <c:y val="0.388863633405194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86812352"/>
        <c:crosses val="autoZero"/>
        <c:crossBetween val="midCat"/>
        <c:majorUnit val="20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Verlauf des Dampfdruckes des Reaktionsgemisches P13-21 bei adiabater vollständiger Umsetzung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3104528666360113"/>
          <c:y val="0.11082747648839203"/>
          <c:w val="0.82578875066295865"/>
          <c:h val="0.7693916548017639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B9-40FC-BE12-320B2086D3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'adiabate T-Erhöhung R24101'!$E$16:$E$27</c:f>
              <c:numCache>
                <c:formatCode>0%</c:formatCode>
                <c:ptCount val="12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0.28000000000000003</c:v>
                </c:pt>
                <c:pt idx="4">
                  <c:v>0.3</c:v>
                </c:pt>
                <c:pt idx="5">
                  <c:v>0.4</c:v>
                </c:pt>
                <c:pt idx="6">
                  <c:v>0.5</c:v>
                </c:pt>
                <c:pt idx="7">
                  <c:v>0.6</c:v>
                </c:pt>
                <c:pt idx="8">
                  <c:v>0.7</c:v>
                </c:pt>
                <c:pt idx="9">
                  <c:v>0.8</c:v>
                </c:pt>
                <c:pt idx="10">
                  <c:v>0.9</c:v>
                </c:pt>
                <c:pt idx="11">
                  <c:v>1</c:v>
                </c:pt>
              </c:numCache>
            </c:numRef>
          </c:xVal>
          <c:yVal>
            <c:numRef>
              <c:f>'adiabate T-Erhöhung R24101'!$Q$16:$Q$27</c:f>
              <c:numCache>
                <c:formatCode>0.00</c:formatCode>
                <c:ptCount val="12"/>
                <c:pt idx="0">
                  <c:v>0.17</c:v>
                </c:pt>
                <c:pt idx="1">
                  <c:v>0.45</c:v>
                </c:pt>
                <c:pt idx="2">
                  <c:v>0.9</c:v>
                </c:pt>
                <c:pt idx="3" formatCode="General">
                  <c:v>1.36</c:v>
                </c:pt>
                <c:pt idx="4" formatCode="General">
                  <c:v>1.48</c:v>
                </c:pt>
                <c:pt idx="5" formatCode="General">
                  <c:v>2.13</c:v>
                </c:pt>
                <c:pt idx="6" formatCode="General">
                  <c:v>2.75</c:v>
                </c:pt>
                <c:pt idx="7" formatCode="General">
                  <c:v>3.29</c:v>
                </c:pt>
                <c:pt idx="8" formatCode="General">
                  <c:v>3.68</c:v>
                </c:pt>
                <c:pt idx="9" formatCode="General">
                  <c:v>3.88</c:v>
                </c:pt>
                <c:pt idx="10" formatCode="General">
                  <c:v>3.91</c:v>
                </c:pt>
                <c:pt idx="11" formatCode="General">
                  <c:v>3.78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2B9-40FC-BE12-320B2086D3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2590848"/>
        <c:axId val="1461622368"/>
      </c:scatterChart>
      <c:valAx>
        <c:axId val="128259084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b="1"/>
                  <a:t>Umsatz ECH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61622368"/>
        <c:crosses val="autoZero"/>
        <c:crossBetween val="midCat"/>
      </c:valAx>
      <c:valAx>
        <c:axId val="1461622368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100" b="1"/>
                  <a:t>Dampfdruck  / bar(abs)</a:t>
                </a:r>
              </a:p>
            </c:rich>
          </c:tx>
          <c:layout>
            <c:manualLayout>
              <c:xMode val="edge"/>
              <c:yMode val="edge"/>
              <c:x val="7.765169557361183E-3"/>
              <c:y val="0.321922254353260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825908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AA37E-E267-48ED-85A2-F7A85ACA2FBF}" type="datetimeFigureOut">
              <a:rPr lang="de-DE" smtClean="0"/>
              <a:t>27.11.2019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44E3B-BAF0-4788-92B4-EA292D0321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67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Ingenieurbüro Litzendorf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Ingenieurbüro Litzendorf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Ingenieurbüro Litzendorf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Ingenieurbüro Litzendorf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Ingenieurbüro Litzendorf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02302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518556"/>
            <a:ext cx="4937760" cy="435053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518556"/>
            <a:ext cx="4937760" cy="435053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Ingenieurbüro Litzendorf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60554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Ingenieurbüro Litzendorf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Ingenieurbüro Litzendorf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Ingenieurbüro Litzendorf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Ingenieurbüro Litzendorf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Ingenieurbüro Litzendorf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404259"/>
            <a:ext cx="10058400" cy="446483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err="1"/>
              <a:t>Ingenieurbüro</a:t>
            </a:r>
            <a:r>
              <a:rPr lang="en-US" dirty="0"/>
              <a:t> Litzendorf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003066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0B1C0BB5-6ECC-4BCF-8778-539A8C498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A089E-A5E6-4833-B8C7-F7EA1B2BB4E6}" type="datetimeFigureOut">
              <a:rPr lang="de-DE" smtClean="0"/>
              <a:t>27.11.2019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#RANGE!A1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E48E1A-8B45-4551-AB84-6F2D87014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777656"/>
            <a:ext cx="11014363" cy="2235255"/>
          </a:xfrm>
        </p:spPr>
        <p:txBody>
          <a:bodyPr>
            <a:normAutofit fontScale="90000"/>
          </a:bodyPr>
          <a:lstStyle/>
          <a:p>
            <a:r>
              <a:rPr lang="de-DE" sz="2800" dirty="0"/>
              <a:t>Seminar HAZOP, LOPA und Funktionale Sicherheit</a:t>
            </a:r>
            <a:br>
              <a:rPr lang="de-DE" sz="2800" dirty="0"/>
            </a:br>
            <a:r>
              <a:rPr lang="de-DE" sz="2800" dirty="0"/>
              <a:t>Dresden 27./28.11.2019</a:t>
            </a:r>
            <a:br>
              <a:rPr lang="de-DE" sz="2800" dirty="0"/>
            </a:br>
            <a:br>
              <a:rPr lang="de-DE" sz="2800" dirty="0"/>
            </a:br>
            <a:r>
              <a:rPr lang="de-DE" sz="4800" dirty="0"/>
              <a:t>LOPA – aktuelle Beispiele aus der Prozessindustrie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D88238F-E5C3-44B5-8C9D-A6C7E2E71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1561459"/>
          </a:xfrm>
        </p:spPr>
        <p:txBody>
          <a:bodyPr>
            <a:normAutofit fontScale="77500" lnSpcReduction="20000"/>
          </a:bodyPr>
          <a:lstStyle/>
          <a:p>
            <a:r>
              <a:rPr lang="de-DE" sz="3400" dirty="0"/>
              <a:t>Ingenieurbüro Litzendorf</a:t>
            </a:r>
          </a:p>
          <a:p>
            <a:r>
              <a:rPr lang="de-DE" sz="3400" dirty="0"/>
              <a:t>Teichstr. 5, 06217 Merseburg</a:t>
            </a:r>
          </a:p>
          <a:p>
            <a:r>
              <a:rPr lang="de-DE" sz="1600" dirty="0" err="1"/>
              <a:t>Karsten.litzendorf@gmx.dE</a:t>
            </a:r>
            <a:r>
              <a:rPr lang="de-DE" sz="1600" dirty="0"/>
              <a:t>    </a:t>
            </a:r>
          </a:p>
          <a:p>
            <a:r>
              <a:rPr lang="de-DE" sz="1600" dirty="0"/>
              <a:t>Tel. 03461-260961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1B7B11-FBB0-45AB-91F2-8B2F9BA58D5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27.11.2019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7864A6-B1FB-456D-846B-1F01FE6F2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Ingenieurbüro</a:t>
            </a:r>
            <a:r>
              <a:rPr lang="en-US" dirty="0"/>
              <a:t> Litzendorf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D04C83-787F-497F-B77D-E7A497210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D327C44-A44C-413B-ACE0-ECF7C2633B2D}"/>
              </a:ext>
            </a:extLst>
          </p:cNvPr>
          <p:cNvSpPr txBox="1"/>
          <p:nvPr/>
        </p:nvSpPr>
        <p:spPr>
          <a:xfrm>
            <a:off x="1097280" y="656256"/>
            <a:ext cx="2751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REACh</a:t>
            </a:r>
            <a:r>
              <a:rPr lang="de-DE" dirty="0"/>
              <a:t> </a:t>
            </a:r>
            <a:r>
              <a:rPr lang="de-DE" dirty="0" err="1"/>
              <a:t>ChemConsult</a:t>
            </a:r>
            <a:r>
              <a:rPr lang="de-DE" dirty="0"/>
              <a:t> GmbH</a:t>
            </a:r>
          </a:p>
        </p:txBody>
      </p:sp>
    </p:spTree>
    <p:extLst>
      <p:ext uri="{BB962C8B-B14F-4D97-AF65-F5344CB8AC3E}">
        <p14:creationId xmlns:p14="http://schemas.microsoft.com/office/powerpoint/2010/main" val="1093240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337C4-184E-4A48-BC43-753313F20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Fallbeispiel 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CC25B3C-4E0D-4BAC-8EF1-7926A857F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Ingenieurbüro Litzendorf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0C99B87-A4F7-45BC-B1C2-740A8D6FB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D7538351-E8FE-4DFE-B6DD-D62AA0C32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062708"/>
              </p:ext>
            </p:extLst>
          </p:nvPr>
        </p:nvGraphicFramePr>
        <p:xfrm>
          <a:off x="1036320" y="1060809"/>
          <a:ext cx="7260315" cy="5188641"/>
        </p:xfrm>
        <a:graphic>
          <a:graphicData uri="http://schemas.openxmlformats.org/drawingml/2006/table">
            <a:tbl>
              <a:tblPr/>
              <a:tblGrid>
                <a:gridCol w="1612490">
                  <a:extLst>
                    <a:ext uri="{9D8B030D-6E8A-4147-A177-3AD203B41FA5}">
                      <a16:colId xmlns:a16="http://schemas.microsoft.com/office/drawing/2014/main" val="2103137916"/>
                    </a:ext>
                  </a:extLst>
                </a:gridCol>
                <a:gridCol w="1732130">
                  <a:extLst>
                    <a:ext uri="{9D8B030D-6E8A-4147-A177-3AD203B41FA5}">
                      <a16:colId xmlns:a16="http://schemas.microsoft.com/office/drawing/2014/main" val="540616370"/>
                    </a:ext>
                  </a:extLst>
                </a:gridCol>
                <a:gridCol w="3915695">
                  <a:extLst>
                    <a:ext uri="{9D8B030D-6E8A-4147-A177-3AD203B41FA5}">
                      <a16:colId xmlns:a16="http://schemas.microsoft.com/office/drawing/2014/main" val="2516730042"/>
                    </a:ext>
                  </a:extLst>
                </a:gridCol>
              </a:tblGrid>
              <a:tr h="15238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effectLst/>
                          <a:latin typeface="Calibri" panose="020F0502020204030204" pitchFamily="34" charset="0"/>
                        </a:rPr>
                        <a:t>PAAG/LOPA-Tabelle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effectLst/>
                          <a:latin typeface="Calibri" panose="020F0502020204030204" pitchFamily="34" charset="0"/>
                        </a:rPr>
                        <a:t>Case-Nr.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effectLst/>
                          <a:latin typeface="Calibri" panose="020F0502020204030204" pitchFamily="34" charset="0"/>
                        </a:rPr>
                        <a:t>Aktionspunkt/Festlegung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101365"/>
                  </a:ext>
                </a:extLst>
              </a:tr>
              <a:tr h="591627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201 Synthesestufe 1</a:t>
                      </a:r>
                      <a:endParaRPr lang="de-DE" sz="12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0" i="0" u="none" strike="noStrike">
                          <a:effectLst/>
                          <a:latin typeface="Calibri" panose="020F0502020204030204" pitchFamily="34" charset="0"/>
                        </a:rPr>
                        <a:t>201.01 und 201.02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0" i="0" u="none" strike="noStrike">
                          <a:effectLst/>
                          <a:latin typeface="Calibri" panose="020F0502020204030204" pitchFamily="34" charset="0"/>
                        </a:rPr>
                        <a:t>Plausibilitätsprüfung von FQS 24103 gegen LISA 24101 in Fahrprotokoll oder automatisch implementieren.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230955"/>
                  </a:ext>
                </a:extLst>
              </a:tr>
              <a:tr h="591627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0" i="0" u="none" strike="noStrike">
                          <a:effectLst/>
                          <a:latin typeface="Calibri" panose="020F0502020204030204" pitchFamily="34" charset="0"/>
                        </a:rPr>
                        <a:t>201.04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0" i="0" u="none" strike="noStrike">
                          <a:effectLst/>
                          <a:latin typeface="Calibri" panose="020F0502020204030204" pitchFamily="34" charset="0"/>
                        </a:rPr>
                        <a:t>Bei Lieferantenaudits Möglichkeit, Wahrscheinlichkeit und Risiken von Lieferfehlern erörtern.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69628"/>
                  </a:ext>
                </a:extLst>
              </a:tr>
              <a:tr h="591627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0" i="0" u="none" strike="noStrike">
                          <a:effectLst/>
                          <a:latin typeface="Calibri" panose="020F0502020204030204" pitchFamily="34" charset="0"/>
                        </a:rPr>
                        <a:t>201.06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0" i="0" u="none" strike="noStrike">
                          <a:effectLst/>
                          <a:latin typeface="Calibri" panose="020F0502020204030204" pitchFamily="34" charset="0"/>
                        </a:rPr>
                        <a:t>Berechnen der adiab. Temperaturerhöhung in Abhängigkeit von akkumulierter Menge ECH.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856924"/>
                  </a:ext>
                </a:extLst>
              </a:tr>
              <a:tr h="591627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0" i="0" u="none" strike="noStrike">
                          <a:effectLst/>
                          <a:latin typeface="Calibri" panose="020F0502020204030204" pitchFamily="34" charset="0"/>
                        </a:rPr>
                        <a:t>201.11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0" i="0" u="none" strike="noStrike">
                          <a:effectLst/>
                          <a:latin typeface="Calibri" panose="020F0502020204030204" pitchFamily="34" charset="0"/>
                        </a:rPr>
                        <a:t>Trennung der Toluolrohrleitung zum R24101 durch Ausbau eines Rohrleitungsstückes/Armatur und Verschließen mit Blindflanschen.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631921"/>
                  </a:ext>
                </a:extLst>
              </a:tr>
              <a:tr h="591627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0" i="0" u="none" strike="noStrike">
                          <a:effectLst/>
                          <a:latin typeface="Calibri" panose="020F0502020204030204" pitchFamily="34" charset="0"/>
                        </a:rPr>
                        <a:t>201.13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0" i="0" u="none" strike="noStrike">
                          <a:effectLst/>
                          <a:latin typeface="Calibri" panose="020F0502020204030204" pitchFamily="34" charset="0"/>
                        </a:rPr>
                        <a:t>Kv_max festlegen für das ECH-Regelventil FV 24102, max. möglichen Durchfluss bestimmen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997229"/>
                  </a:ext>
                </a:extLst>
              </a:tr>
              <a:tr h="761907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0" i="0" u="none" strike="noStrike">
                          <a:effectLst/>
                          <a:latin typeface="Calibri" panose="020F0502020204030204" pitchFamily="34" charset="0"/>
                        </a:rPr>
                        <a:t>201.15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0" i="0" u="none" strike="noStrike">
                          <a:effectLst/>
                          <a:latin typeface="Calibri" panose="020F0502020204030204" pitchFamily="34" charset="0"/>
                        </a:rPr>
                        <a:t>Ist durch Vergleichen der beiden Messungen TSA 24100 und TCSA 24101 die frühzeitige Erkennung einer Abweichung machbar? </a:t>
                      </a:r>
                      <a:br>
                        <a:rPr lang="de-DE" sz="1400" b="0" i="0" u="none" strike="noStrike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400" b="0" i="0" u="none" strike="noStrike">
                          <a:effectLst/>
                          <a:latin typeface="Calibri" panose="020F0502020204030204" pitchFamily="34" charset="0"/>
                        </a:rPr>
                        <a:t>Kann eine Abweichung  durch Anzeige der TSA 24100 für den Operator erkennbar gemacht werden?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77173"/>
                  </a:ext>
                </a:extLst>
              </a:tr>
              <a:tr h="591627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0" i="0" u="none" strike="noStrike">
                          <a:effectLst/>
                          <a:latin typeface="Calibri" panose="020F0502020204030204" pitchFamily="34" charset="0"/>
                        </a:rPr>
                        <a:t>201.17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Übertragen des Messsignals von TSA 24100 in das PLS. Vergleichen von TCSA 24101 und TSA 24100, bei Abweichung Alarm und Unterbrechen der ECH-Dosierung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655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784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508C6-7FAD-49AB-9704-4C66187A9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25643"/>
            <a:ext cx="10058400" cy="702303"/>
          </a:xfrm>
        </p:spPr>
        <p:txBody>
          <a:bodyPr>
            <a:normAutofit/>
          </a:bodyPr>
          <a:lstStyle/>
          <a:p>
            <a:r>
              <a:rPr lang="de-DE" sz="3200" dirty="0"/>
              <a:t>Fallbeispiel 2: Drehrohrofenanlage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B86D6E8-8C3C-4373-97D6-E0F9E4202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Ingenieurbüro Litzendorf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674622F-5C72-4D9E-9E65-39456583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608FF4C7-94FE-4058-84AB-8B46DB9CBF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706529"/>
              </p:ext>
            </p:extLst>
          </p:nvPr>
        </p:nvGraphicFramePr>
        <p:xfrm>
          <a:off x="963561" y="1143649"/>
          <a:ext cx="10332496" cy="5192493"/>
        </p:xfrm>
        <a:graphic>
          <a:graphicData uri="http://schemas.openxmlformats.org/drawingml/2006/table">
            <a:tbl>
              <a:tblPr/>
              <a:tblGrid>
                <a:gridCol w="574162">
                  <a:extLst>
                    <a:ext uri="{9D8B030D-6E8A-4147-A177-3AD203B41FA5}">
                      <a16:colId xmlns:a16="http://schemas.microsoft.com/office/drawing/2014/main" val="2994260878"/>
                    </a:ext>
                  </a:extLst>
                </a:gridCol>
                <a:gridCol w="852764">
                  <a:extLst>
                    <a:ext uri="{9D8B030D-6E8A-4147-A177-3AD203B41FA5}">
                      <a16:colId xmlns:a16="http://schemas.microsoft.com/office/drawing/2014/main" val="1994585489"/>
                    </a:ext>
                  </a:extLst>
                </a:gridCol>
                <a:gridCol w="552359">
                  <a:extLst>
                    <a:ext uri="{9D8B030D-6E8A-4147-A177-3AD203B41FA5}">
                      <a16:colId xmlns:a16="http://schemas.microsoft.com/office/drawing/2014/main" val="3977285837"/>
                    </a:ext>
                  </a:extLst>
                </a:gridCol>
                <a:gridCol w="1114407">
                  <a:extLst>
                    <a:ext uri="{9D8B030D-6E8A-4147-A177-3AD203B41FA5}">
                      <a16:colId xmlns:a16="http://schemas.microsoft.com/office/drawing/2014/main" val="478319451"/>
                    </a:ext>
                  </a:extLst>
                </a:gridCol>
                <a:gridCol w="1002427">
                  <a:extLst>
                    <a:ext uri="{9D8B030D-6E8A-4147-A177-3AD203B41FA5}">
                      <a16:colId xmlns:a16="http://schemas.microsoft.com/office/drawing/2014/main" val="2191291580"/>
                    </a:ext>
                  </a:extLst>
                </a:gridCol>
                <a:gridCol w="1869440">
                  <a:extLst>
                    <a:ext uri="{9D8B030D-6E8A-4147-A177-3AD203B41FA5}">
                      <a16:colId xmlns:a16="http://schemas.microsoft.com/office/drawing/2014/main" val="22800695"/>
                    </a:ext>
                  </a:extLst>
                </a:gridCol>
                <a:gridCol w="1469477">
                  <a:extLst>
                    <a:ext uri="{9D8B030D-6E8A-4147-A177-3AD203B41FA5}">
                      <a16:colId xmlns:a16="http://schemas.microsoft.com/office/drawing/2014/main" val="1646020873"/>
                    </a:ext>
                  </a:extLst>
                </a:gridCol>
                <a:gridCol w="1133789">
                  <a:extLst>
                    <a:ext uri="{9D8B030D-6E8A-4147-A177-3AD203B41FA5}">
                      <a16:colId xmlns:a16="http://schemas.microsoft.com/office/drawing/2014/main" val="3504483397"/>
                    </a:ext>
                  </a:extLst>
                </a:gridCol>
                <a:gridCol w="571739">
                  <a:extLst>
                    <a:ext uri="{9D8B030D-6E8A-4147-A177-3AD203B41FA5}">
                      <a16:colId xmlns:a16="http://schemas.microsoft.com/office/drawing/2014/main" val="2071635030"/>
                    </a:ext>
                  </a:extLst>
                </a:gridCol>
                <a:gridCol w="1191932">
                  <a:extLst>
                    <a:ext uri="{9D8B030D-6E8A-4147-A177-3AD203B41FA5}">
                      <a16:colId xmlns:a16="http://schemas.microsoft.com/office/drawing/2014/main" val="3490188780"/>
                    </a:ext>
                  </a:extLst>
                </a:gridCol>
              </a:tblGrid>
              <a:tr h="149607">
                <a:tc gridSpan="3">
                  <a:txBody>
                    <a:bodyPr/>
                    <a:lstStyle/>
                    <a:p>
                      <a:pPr algn="l" fontAlgn="t"/>
                      <a:r>
                        <a:rPr lang="de-DE" sz="1200" b="1" i="0" u="none" strike="noStrike" dirty="0">
                          <a:effectLst/>
                          <a:latin typeface="Arial" panose="020B0604020202020204" pitchFamily="34" charset="0"/>
                        </a:rPr>
                        <a:t>PAAG-Analyse</a:t>
                      </a:r>
                    </a:p>
                    <a:p>
                      <a:pPr algn="l" fontAlgn="t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894648"/>
                  </a:ext>
                </a:extLst>
              </a:tr>
              <a:tr h="48121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1" i="0" u="none" strike="noStrike">
                          <a:effectLst/>
                          <a:latin typeface="Arial" panose="020B0604020202020204" pitchFamily="34" charset="0"/>
                        </a:rPr>
                        <a:t>Lfd.Nr.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1" i="0" u="none" strike="noStrike">
                          <a:effectLst/>
                          <a:latin typeface="Arial" panose="020B0604020202020204" pitchFamily="34" charset="0"/>
                        </a:rPr>
                        <a:t>Zustands-größe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1" i="0" u="none" strike="noStrike">
                          <a:effectLst/>
                          <a:latin typeface="Arial" panose="020B0604020202020204" pitchFamily="34" charset="0"/>
                        </a:rPr>
                        <a:t>Leitwort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1" i="0" u="none" strike="noStrike">
                          <a:effectLst/>
                          <a:latin typeface="Arial" panose="020B0604020202020204" pitchFamily="34" charset="0"/>
                        </a:rPr>
                        <a:t>Abweichung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1" i="0" u="none" strike="noStrike">
                          <a:effectLst/>
                          <a:latin typeface="Arial" panose="020B0604020202020204" pitchFamily="34" charset="0"/>
                        </a:rPr>
                        <a:t>mögliche Ursachen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1" i="0" u="none" strike="noStrike">
                          <a:effectLst/>
                          <a:latin typeface="Arial" panose="020B0604020202020204" pitchFamily="34" charset="0"/>
                        </a:rPr>
                        <a:t>Auswirkungen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1" i="0" u="none" strike="noStrike">
                          <a:effectLst/>
                          <a:latin typeface="Arial" panose="020B0604020202020204" pitchFamily="34" charset="0"/>
                        </a:rPr>
                        <a:t>Erkennbarkeit</a:t>
                      </a:r>
                      <a:br>
                        <a:rPr lang="de-DE" sz="12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200" b="1" i="0" u="none" strike="noStrike">
                          <a:effectLst/>
                          <a:latin typeface="Arial" panose="020B0604020202020204" pitchFamily="34" charset="0"/>
                        </a:rPr>
                        <a:t>Gegenmaßnahmen</a:t>
                      </a:r>
                      <a:br>
                        <a:rPr lang="de-DE" sz="12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200" b="1" i="0" u="none" strike="noStrike">
                          <a:effectLst/>
                          <a:latin typeface="Arial" panose="020B0604020202020204" pitchFamily="34" charset="0"/>
                        </a:rPr>
                        <a:t>Schutzvorkehrungen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1" i="0" u="none" strike="noStrike">
                          <a:effectLst/>
                          <a:latin typeface="Arial" panose="020B0604020202020204" pitchFamily="34" charset="0"/>
                        </a:rPr>
                        <a:t>Kommentare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1" i="0" u="none" strike="noStrike">
                          <a:effectLst/>
                          <a:latin typeface="Arial" panose="020B0604020202020204" pitchFamily="34" charset="0"/>
                        </a:rPr>
                        <a:t>Kategorie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1" i="0" u="none" strike="noStrike">
                          <a:effectLst/>
                          <a:latin typeface="Arial" panose="020B0604020202020204" pitchFamily="34" charset="0"/>
                        </a:rPr>
                        <a:t>Weitere Maßnahmen empfohlen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195528"/>
                  </a:ext>
                </a:extLst>
              </a:tr>
              <a:tr h="127381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679766"/>
                  </a:ext>
                </a:extLst>
              </a:tr>
              <a:tr h="254733">
                <a:tc gridSpan="10">
                  <a:txBody>
                    <a:bodyPr/>
                    <a:lstStyle/>
                    <a:p>
                      <a:pPr algn="l" fontAlgn="t"/>
                      <a:r>
                        <a:rPr lang="de-DE" sz="1200" b="1" i="0" u="none" strike="noStrike" dirty="0">
                          <a:effectLst/>
                          <a:latin typeface="Arial" panose="020B0604020202020204" pitchFamily="34" charset="0"/>
                        </a:rPr>
                        <a:t>1. Staubfiltersystem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de-DE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de-DE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de-DE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de-DE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de-DE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de-DE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de-DE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338014"/>
                  </a:ext>
                </a:extLst>
              </a:tr>
              <a:tr h="2073483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Temperatur im Konditionierturm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zu hoch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Die Temperatur am Austritt des Konditionierturms ist größer als 260 °C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Ausfall der Wassereindüsung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Zerstörung der Filterschläuche, Staubeintrag in das </a:t>
                      </a:r>
                      <a:r>
                        <a:rPr lang="de-DE" sz="1200" b="0" i="0" u="none" strike="noStrike" dirty="0" err="1">
                          <a:effectLst/>
                          <a:latin typeface="Arial" panose="020B0604020202020204" pitchFamily="34" charset="0"/>
                        </a:rPr>
                        <a:t>AutoNOx</a:t>
                      </a:r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-System und Verstopfung der Anlage, </a:t>
                      </a:r>
                      <a:r>
                        <a:rPr lang="de-DE" sz="1200" b="0" i="0" u="none" strike="noStrike" dirty="0" err="1">
                          <a:effectLst/>
                          <a:latin typeface="Arial" panose="020B0604020202020204" pitchFamily="34" charset="0"/>
                        </a:rPr>
                        <a:t>AutoNOx</a:t>
                      </a:r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 geht in den By-Pass-Betrieb, erhöhte </a:t>
                      </a:r>
                      <a:r>
                        <a:rPr lang="de-DE" sz="1200" b="0" i="0" u="none" strike="noStrike" dirty="0" err="1">
                          <a:effectLst/>
                          <a:latin typeface="Arial" panose="020B0604020202020204" pitchFamily="34" charset="0"/>
                        </a:rPr>
                        <a:t>Emmissionen</a:t>
                      </a:r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 von Staub und </a:t>
                      </a:r>
                      <a:r>
                        <a:rPr lang="de-DE" sz="1200" b="0" i="0" u="none" strike="noStrike" dirty="0" err="1">
                          <a:effectLst/>
                          <a:latin typeface="Arial" panose="020B0604020202020204" pitchFamily="34" charset="0"/>
                        </a:rPr>
                        <a:t>NOx</a:t>
                      </a:r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. Abstellen der Produktion und Filterschlauchwechsel und Reparatur (Produktionsausfall von mehreren Wochen, Schaden ca. 3,5 </a:t>
                      </a:r>
                      <a:r>
                        <a:rPr lang="de-DE" sz="1200" b="0" i="0" u="none" strike="noStrike" dirty="0" err="1">
                          <a:effectLst/>
                          <a:latin typeface="Arial" panose="020B0604020202020204" pitchFamily="34" charset="0"/>
                        </a:rPr>
                        <a:t>Mio</a:t>
                      </a:r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 Euro).</a:t>
                      </a:r>
                      <a:b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Thermische Überbeanspruchung von nachfolgenden Apparaten und Ausrüstungen.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Redundante TE215A/B am Ausgang des VDK.</a:t>
                      </a:r>
                      <a:b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TE242 und TE243 am Eingang Filter.</a:t>
                      </a:r>
                      <a:b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Frischluftzufuhr: Erste Regelklappe 230 regelt auf 230 °C und öffnet bei 250 °C voll, zweite Notklappe 235 öffnet bei 260 °C.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Klären der zulässigen Apparatetemperaturen im Konditionierturm.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A, U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Prüfen Auslegungsdaten </a:t>
                      </a:r>
                      <a:r>
                        <a:rPr lang="de-DE" sz="1200" b="0" i="0" u="none" strike="noStrike" dirty="0" err="1">
                          <a:effectLst/>
                          <a:latin typeface="Arial" panose="020B0604020202020204" pitchFamily="34" charset="0"/>
                        </a:rPr>
                        <a:t>Heisgasventilator</a:t>
                      </a:r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  (p, T).</a:t>
                      </a:r>
                      <a:b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Empfehlung des Filterherstellers: bei Überschreitung von 260 °C Reduzierung/Abschaltung des Heißgasgebläses 34.023.</a:t>
                      </a:r>
                      <a:b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Wenn nach 3 min </a:t>
                      </a:r>
                      <a:r>
                        <a:rPr lang="de-DE" sz="1200" b="0" i="0" u="none" strike="noStrike" dirty="0" err="1">
                          <a:effectLst/>
                          <a:latin typeface="Arial" panose="020B0604020202020204" pitchFamily="34" charset="0"/>
                        </a:rPr>
                        <a:t>Temp</a:t>
                      </a:r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. immer noch über 260 °C, dann Abschaltung Abgasventilator 33.099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352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944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E9989D-D2CD-412B-9774-F2D93FC0E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25643"/>
            <a:ext cx="10058400" cy="702303"/>
          </a:xfrm>
        </p:spPr>
        <p:txBody>
          <a:bodyPr>
            <a:normAutofit/>
          </a:bodyPr>
          <a:lstStyle/>
          <a:p>
            <a:r>
              <a:rPr lang="de-DE" sz="3200" dirty="0"/>
              <a:t>Fallbeispiel 2: Drehrohrofenanlage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E49E0F-262A-4F20-BDF0-7FF868C89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Ingenieurbüro Litzendorf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67FFFCA-FCE1-4B01-95F2-B665DE444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497403B-1CA2-4D01-A2A3-185CB47E8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573880"/>
              </p:ext>
            </p:extLst>
          </p:nvPr>
        </p:nvGraphicFramePr>
        <p:xfrm>
          <a:off x="1197739" y="1444413"/>
          <a:ext cx="8824639" cy="4498904"/>
        </p:xfrm>
        <a:graphic>
          <a:graphicData uri="http://schemas.openxmlformats.org/drawingml/2006/table">
            <a:tbl>
              <a:tblPr/>
              <a:tblGrid>
                <a:gridCol w="352986">
                  <a:extLst>
                    <a:ext uri="{9D8B030D-6E8A-4147-A177-3AD203B41FA5}">
                      <a16:colId xmlns:a16="http://schemas.microsoft.com/office/drawing/2014/main" val="1425069225"/>
                    </a:ext>
                  </a:extLst>
                </a:gridCol>
                <a:gridCol w="1156332">
                  <a:extLst>
                    <a:ext uri="{9D8B030D-6E8A-4147-A177-3AD203B41FA5}">
                      <a16:colId xmlns:a16="http://schemas.microsoft.com/office/drawing/2014/main" val="2247593637"/>
                    </a:ext>
                  </a:extLst>
                </a:gridCol>
                <a:gridCol w="1777100">
                  <a:extLst>
                    <a:ext uri="{9D8B030D-6E8A-4147-A177-3AD203B41FA5}">
                      <a16:colId xmlns:a16="http://schemas.microsoft.com/office/drawing/2014/main" val="4226152644"/>
                    </a:ext>
                  </a:extLst>
                </a:gridCol>
                <a:gridCol w="401673">
                  <a:extLst>
                    <a:ext uri="{9D8B030D-6E8A-4147-A177-3AD203B41FA5}">
                      <a16:colId xmlns:a16="http://schemas.microsoft.com/office/drawing/2014/main" val="1602422614"/>
                    </a:ext>
                  </a:extLst>
                </a:gridCol>
                <a:gridCol w="1631037">
                  <a:extLst>
                    <a:ext uri="{9D8B030D-6E8A-4147-A177-3AD203B41FA5}">
                      <a16:colId xmlns:a16="http://schemas.microsoft.com/office/drawing/2014/main" val="1991422392"/>
                    </a:ext>
                  </a:extLst>
                </a:gridCol>
                <a:gridCol w="450361">
                  <a:extLst>
                    <a:ext uri="{9D8B030D-6E8A-4147-A177-3AD203B41FA5}">
                      <a16:colId xmlns:a16="http://schemas.microsoft.com/office/drawing/2014/main" val="576435257"/>
                    </a:ext>
                  </a:extLst>
                </a:gridCol>
                <a:gridCol w="1071128">
                  <a:extLst>
                    <a:ext uri="{9D8B030D-6E8A-4147-A177-3AD203B41FA5}">
                      <a16:colId xmlns:a16="http://schemas.microsoft.com/office/drawing/2014/main" val="3809970047"/>
                    </a:ext>
                  </a:extLst>
                </a:gridCol>
                <a:gridCol w="304298">
                  <a:extLst>
                    <a:ext uri="{9D8B030D-6E8A-4147-A177-3AD203B41FA5}">
                      <a16:colId xmlns:a16="http://schemas.microsoft.com/office/drawing/2014/main" val="4116011859"/>
                    </a:ext>
                  </a:extLst>
                </a:gridCol>
                <a:gridCol w="839862">
                  <a:extLst>
                    <a:ext uri="{9D8B030D-6E8A-4147-A177-3AD203B41FA5}">
                      <a16:colId xmlns:a16="http://schemas.microsoft.com/office/drawing/2014/main" val="662601506"/>
                    </a:ext>
                  </a:extLst>
                </a:gridCol>
                <a:gridCol w="328642">
                  <a:extLst>
                    <a:ext uri="{9D8B030D-6E8A-4147-A177-3AD203B41FA5}">
                      <a16:colId xmlns:a16="http://schemas.microsoft.com/office/drawing/2014/main" val="1469319632"/>
                    </a:ext>
                  </a:extLst>
                </a:gridCol>
                <a:gridCol w="511220">
                  <a:extLst>
                    <a:ext uri="{9D8B030D-6E8A-4147-A177-3AD203B41FA5}">
                      <a16:colId xmlns:a16="http://schemas.microsoft.com/office/drawing/2014/main" val="3507587582"/>
                    </a:ext>
                  </a:extLst>
                </a:gridCol>
              </a:tblGrid>
              <a:tr h="200837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effectLst/>
                          <a:latin typeface="Arial" panose="020B0604020202020204" pitchFamily="34" charset="0"/>
                        </a:rPr>
                        <a:t>LOPA-Analyse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35910"/>
                  </a:ext>
                </a:extLst>
              </a:tr>
              <a:tr h="62076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Arial" panose="020B0604020202020204" pitchFamily="34" charset="0"/>
                        </a:rPr>
                        <a:t>Lfd. Nr.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Arial" panose="020B0604020202020204" pitchFamily="34" charset="0"/>
                        </a:rPr>
                        <a:t>Worst Case Scenario/Abweichung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Arial" panose="020B0604020202020204" pitchFamily="34" charset="0"/>
                        </a:rPr>
                        <a:t>Auswirkung/</a:t>
                      </a:r>
                      <a:br>
                        <a:rPr lang="de-DE" sz="10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000" b="1" i="0" u="none" strike="noStrike">
                          <a:effectLst/>
                          <a:latin typeface="Arial" panose="020B0604020202020204" pitchFamily="34" charset="0"/>
                        </a:rPr>
                        <a:t>Schadensausmaß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LOPA</a:t>
                      </a:r>
                      <a:b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TF 4 - 10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Mögliche Ursache/</a:t>
                      </a:r>
                      <a:b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Initiating Event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Eintritts-wahr-scheinlich-keit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Aufenthaltsdauer Personen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Ordentl. Ausführung Equipment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noch </a:t>
                      </a:r>
                      <a:b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offene </a:t>
                      </a:r>
                      <a:b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Credits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514846"/>
                  </a:ext>
                </a:extLst>
              </a:tr>
              <a:tr h="164321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TF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CP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CP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CP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CP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185257"/>
                  </a:ext>
                </a:extLst>
              </a:tr>
              <a:tr h="803346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1" i="0" u="none" strike="noStrike">
                          <a:effectLst/>
                          <a:latin typeface="Arial" panose="020B0604020202020204" pitchFamily="34" charset="0"/>
                        </a:rPr>
                        <a:t>1. Staubfiltersystem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332794"/>
                  </a:ext>
                </a:extLst>
              </a:tr>
              <a:tr h="2674778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Die Temperatur am Austritt des Konditionierturms ist größer als 260 °C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Zerstörung der Filterschläuche, Staubeintrag in das AutoNOx-System und Verstopfung der Anlage, AutoNOx geht in den By-Pass-Betrieb, erhöhte Emmissionen von Staub und NOx. Abstellen der Produktion und Filterschlauchwechsel und Reparatur (Produktionsausfall von mehreren Wochen, Schaden ca. 3,5 Mio Euro).</a:t>
                      </a:r>
                      <a:b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Thermische Überbeanspruchung von nachfolgenden Apparaten und Ausrüstungen.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Ausfall der Wassereindüsung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549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817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2076A9-7015-4321-85FD-23A407370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Fallbeispiel 2: Drehrohrofenanlage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92CE30B-EEC1-4403-9B27-C127C1AB0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Ingenieurbüro Litzendorf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19FB35E-689D-47F5-B63F-743EA5209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E6D955F8-33A2-47B6-B0CE-818FA639C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046566"/>
              </p:ext>
            </p:extLst>
          </p:nvPr>
        </p:nvGraphicFramePr>
        <p:xfrm>
          <a:off x="498070" y="1621303"/>
          <a:ext cx="11419611" cy="4569648"/>
        </p:xfrm>
        <a:graphic>
          <a:graphicData uri="http://schemas.openxmlformats.org/drawingml/2006/table">
            <a:tbl>
              <a:tblPr/>
              <a:tblGrid>
                <a:gridCol w="1137122">
                  <a:extLst>
                    <a:ext uri="{9D8B030D-6E8A-4147-A177-3AD203B41FA5}">
                      <a16:colId xmlns:a16="http://schemas.microsoft.com/office/drawing/2014/main" val="653487489"/>
                    </a:ext>
                  </a:extLst>
                </a:gridCol>
                <a:gridCol w="520173">
                  <a:extLst>
                    <a:ext uri="{9D8B030D-6E8A-4147-A177-3AD203B41FA5}">
                      <a16:colId xmlns:a16="http://schemas.microsoft.com/office/drawing/2014/main" val="3190006779"/>
                    </a:ext>
                  </a:extLst>
                </a:gridCol>
                <a:gridCol w="1161316">
                  <a:extLst>
                    <a:ext uri="{9D8B030D-6E8A-4147-A177-3AD203B41FA5}">
                      <a16:colId xmlns:a16="http://schemas.microsoft.com/office/drawing/2014/main" val="1550666759"/>
                    </a:ext>
                  </a:extLst>
                </a:gridCol>
                <a:gridCol w="362912">
                  <a:extLst>
                    <a:ext uri="{9D8B030D-6E8A-4147-A177-3AD203B41FA5}">
                      <a16:colId xmlns:a16="http://schemas.microsoft.com/office/drawing/2014/main" val="600400092"/>
                    </a:ext>
                  </a:extLst>
                </a:gridCol>
                <a:gridCol w="1306481">
                  <a:extLst>
                    <a:ext uri="{9D8B030D-6E8A-4147-A177-3AD203B41FA5}">
                      <a16:colId xmlns:a16="http://schemas.microsoft.com/office/drawing/2014/main" val="3797034839"/>
                    </a:ext>
                  </a:extLst>
                </a:gridCol>
                <a:gridCol w="665338">
                  <a:extLst>
                    <a:ext uri="{9D8B030D-6E8A-4147-A177-3AD203B41FA5}">
                      <a16:colId xmlns:a16="http://schemas.microsoft.com/office/drawing/2014/main" val="1698648960"/>
                    </a:ext>
                  </a:extLst>
                </a:gridCol>
                <a:gridCol w="1875042">
                  <a:extLst>
                    <a:ext uri="{9D8B030D-6E8A-4147-A177-3AD203B41FA5}">
                      <a16:colId xmlns:a16="http://schemas.microsoft.com/office/drawing/2014/main" val="605048810"/>
                    </a:ext>
                  </a:extLst>
                </a:gridCol>
                <a:gridCol w="338717">
                  <a:extLst>
                    <a:ext uri="{9D8B030D-6E8A-4147-A177-3AD203B41FA5}">
                      <a16:colId xmlns:a16="http://schemas.microsoft.com/office/drawing/2014/main" val="1293056916"/>
                    </a:ext>
                  </a:extLst>
                </a:gridCol>
                <a:gridCol w="1306481">
                  <a:extLst>
                    <a:ext uri="{9D8B030D-6E8A-4147-A177-3AD203B41FA5}">
                      <a16:colId xmlns:a16="http://schemas.microsoft.com/office/drawing/2014/main" val="3655138887"/>
                    </a:ext>
                  </a:extLst>
                </a:gridCol>
                <a:gridCol w="326620">
                  <a:extLst>
                    <a:ext uri="{9D8B030D-6E8A-4147-A177-3AD203B41FA5}">
                      <a16:colId xmlns:a16="http://schemas.microsoft.com/office/drawing/2014/main" val="1320008043"/>
                    </a:ext>
                  </a:extLst>
                </a:gridCol>
                <a:gridCol w="1427451">
                  <a:extLst>
                    <a:ext uri="{9D8B030D-6E8A-4147-A177-3AD203B41FA5}">
                      <a16:colId xmlns:a16="http://schemas.microsoft.com/office/drawing/2014/main" val="2986027663"/>
                    </a:ext>
                  </a:extLst>
                </a:gridCol>
                <a:gridCol w="338717">
                  <a:extLst>
                    <a:ext uri="{9D8B030D-6E8A-4147-A177-3AD203B41FA5}">
                      <a16:colId xmlns:a16="http://schemas.microsoft.com/office/drawing/2014/main" val="1976309099"/>
                    </a:ext>
                  </a:extLst>
                </a:gridCol>
                <a:gridCol w="653241">
                  <a:extLst>
                    <a:ext uri="{9D8B030D-6E8A-4147-A177-3AD203B41FA5}">
                      <a16:colId xmlns:a16="http://schemas.microsoft.com/office/drawing/2014/main" val="196717745"/>
                    </a:ext>
                  </a:extLst>
                </a:gridCol>
              </a:tblGrid>
              <a:tr h="6643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SIS-Beschreibung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Sicherheits-ventil/</a:t>
                      </a:r>
                      <a:br>
                        <a:rPr lang="de-DE" sz="1400" b="1" i="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Berstscheibe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Sicherheitsgerichtete</a:t>
                      </a:r>
                      <a:r>
                        <a:rPr lang="de-DE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 Arbeitsanweisung Operator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Gefahrenabwendung/</a:t>
                      </a:r>
                      <a:br>
                        <a:rPr lang="de-DE" sz="1400" b="1" i="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andere sicherheitstechnischen Maßnahmen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ver</a:t>
                      </a:r>
                      <a:r>
                        <a:rPr lang="de-DE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br>
                        <a:rPr lang="de-DE" sz="1400" b="1" i="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bleibende </a:t>
                      </a:r>
                      <a:br>
                        <a:rPr lang="de-DE" sz="1400" b="1" i="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offene </a:t>
                      </a:r>
                      <a:br>
                        <a:rPr lang="de-DE" sz="1400" b="1" i="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4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Credits</a:t>
                      </a:r>
                      <a:endParaRPr lang="de-DE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660153"/>
                  </a:ext>
                </a:extLst>
              </a:tr>
              <a:tr h="17587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>
                          <a:effectLst/>
                          <a:latin typeface="Calibri" panose="020F0502020204030204" pitchFamily="34" charset="0"/>
                        </a:rPr>
                        <a:t>CP = SIL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>
                          <a:effectLst/>
                          <a:latin typeface="Calibri" panose="020F0502020204030204" pitchFamily="34" charset="0"/>
                        </a:rPr>
                        <a:t>CP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>
                          <a:effectLst/>
                          <a:latin typeface="Calibri" panose="020F0502020204030204" pitchFamily="34" charset="0"/>
                        </a:rPr>
                        <a:t>CP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>
                          <a:effectLst/>
                          <a:latin typeface="Calibri" panose="020F0502020204030204" pitchFamily="34" charset="0"/>
                        </a:rPr>
                        <a:t>1. Line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>
                          <a:effectLst/>
                          <a:latin typeface="Calibri" panose="020F0502020204030204" pitchFamily="34" charset="0"/>
                        </a:rPr>
                        <a:t>CP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>
                          <a:effectLst/>
                          <a:latin typeface="Calibri" panose="020F0502020204030204" pitchFamily="34" charset="0"/>
                        </a:rPr>
                        <a:t>2. Line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>
                          <a:effectLst/>
                          <a:latin typeface="Calibri" panose="020F0502020204030204" pitchFamily="34" charset="0"/>
                        </a:rPr>
                        <a:t>CP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>
                          <a:effectLst/>
                          <a:latin typeface="Calibri" panose="020F0502020204030204" pitchFamily="34" charset="0"/>
                        </a:rPr>
                        <a:t>3. Line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>
                          <a:effectLst/>
                          <a:latin typeface="Calibri" panose="020F0502020204030204" pitchFamily="34" charset="0"/>
                        </a:rPr>
                        <a:t>CP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277024"/>
                  </a:ext>
                </a:extLst>
              </a:tr>
              <a:tr h="182383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340591"/>
                  </a:ext>
                </a:extLst>
              </a:tr>
              <a:tr h="2862768"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</a:rPr>
                        <a:t>automatische Abschaltung des Heißgasgebläses 34.023 wenn Temperatur am Filtereingang &gt; 260 °C. (SIL 0)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Wenn Temperatur am Filtereingang  &gt; 260 °C für weitere 3 min, dann automatische Abschaltung des Abgasgebläses. (SIL 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0" i="0" u="none" strike="noStrike">
                          <a:effectLst/>
                          <a:latin typeface="Calibri" panose="020F0502020204030204" pitchFamily="34" charset="0"/>
                        </a:rPr>
                        <a:t>nur 30 % des Jahres wird im Direktbetrieb gefahren.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025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582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EA83DC-FFF5-466D-AE21-2E99EE49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Fallbeispiel 2: Drehrohrofenanlage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90EF511-FFB9-4DB4-B43F-2EB92E844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Ingenieurbüro Litzendorf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08A2ADC-7D94-49DB-A3D6-443E917B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D3972A3-DB72-43F1-A3D4-6ECB5A90FEF9}"/>
              </a:ext>
            </a:extLst>
          </p:cNvPr>
          <p:cNvSpPr txBox="1"/>
          <p:nvPr/>
        </p:nvSpPr>
        <p:spPr>
          <a:xfrm>
            <a:off x="527008" y="1811019"/>
            <a:ext cx="11664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4.2.2. PLT-Betriebseinrichtungen mit Sicherheitsfunktion (SIL 0)</a:t>
            </a:r>
          </a:p>
          <a:p>
            <a:endParaRPr lang="de-DE" b="1" dirty="0"/>
          </a:p>
          <a:p>
            <a:r>
              <a:rPr lang="de-DE" dirty="0"/>
              <a:t>In einigen betrachteten Fällen entsteht ausschließlich ein wirtschaftlicher Schaden, dessen </a:t>
            </a:r>
            <a:r>
              <a:rPr lang="de-DE" dirty="0" err="1"/>
              <a:t>Targetfaktor</a:t>
            </a:r>
            <a:r>
              <a:rPr lang="de-DE" dirty="0"/>
              <a:t> durch einen längeren Produktionsausfall von bis zu mehren Wochen getrieben wird.</a:t>
            </a:r>
          </a:p>
          <a:p>
            <a:r>
              <a:rPr lang="de-DE" dirty="0"/>
              <a:t>Da im Unternehmen SIS vorhanden sind und diese sich nur mit einem größeren Aufwand realisieren lassen würden, wird vereinbart, dass im Fall eines ausschließlich wirtschaftlichen Schadens auch PLT-Betriebseinrichtungen mit Sicherheitsfunktion (SIL 0)  zum Einsatz kommen können  und diese mit CP = 1 bewertet werden.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9220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7FDD5C-0446-4FC5-A74B-E095E77DC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166" y="1065702"/>
            <a:ext cx="11273994" cy="5589097"/>
          </a:xfrm>
        </p:spPr>
        <p:txBody>
          <a:bodyPr>
            <a:normAutofit fontScale="85000" lnSpcReduction="20000"/>
          </a:bodyPr>
          <a:lstStyle/>
          <a:p>
            <a:r>
              <a:rPr lang="de-DE" b="1" dirty="0"/>
              <a:t>Die Anforderungen an PLT-Betriebseinrichtungen mit Sicherheitsfunktion (SIL 0) ergeben sich aus der VDI/VDE 2180 wie folgt:</a:t>
            </a:r>
          </a:p>
          <a:p>
            <a:r>
              <a:rPr lang="de-DE" dirty="0"/>
              <a:t>Werden PLT-Betriebseinrichtungen unterhalb SIL 1 zur Realisierung von </a:t>
            </a:r>
            <a:r>
              <a:rPr lang="de-DE" dirty="0" err="1"/>
              <a:t>von</a:t>
            </a:r>
            <a:r>
              <a:rPr lang="de-DE" dirty="0"/>
              <a:t> PLT-Sicherheitsfunktionen eingesetzt, sind gegenüber einer normalen PLT-Betriebseinrichtung erhöhte Anforderungen hinsichtlich ihrer Ausführung und ihres Betreibens zu beachten. Folgende Punkte sind beispielsweise zu berücksichtigen: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 </a:t>
            </a:r>
            <a:r>
              <a:rPr lang="de-DE" dirty="0" err="1"/>
              <a:t>Sicherheitsmanagmentsystem</a:t>
            </a:r>
            <a:r>
              <a:rPr lang="de-DE" dirty="0"/>
              <a:t> (kann in ein bereits bestehendes Managementsystem eingebunden werden)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 Am Sicherheitslebenszyklus beteiligte Personen müssen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benannt und über die ihnen übertragene Verantwortung in Kenntnis gesetzt werden.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sowohl technisch als auch persönlich für die von ihnen verantworteten Tätigkeiten kompetent sein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 Leitsystem: Hersteller des Leitsystems betreibt zum Zeitpunkt der Herstellung QMS und Änderungsmanagement.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 für das eingesetzte Leitsystem müssen positive Betriebserfahrungen vorliegen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 Unabhängigkeit: PLT-Sicherheitsfunktionen sollen insbesondere auch vor Fehlern im PLS und den daran angeschlossenen Komponenten Schützen. Die IEC 61511 fordert daher eine hinreichende Unabhängigkeit zwischen auslösendem Ereignis und der   zugehörigen Sicherheitsfunktion.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 Trennung von Funktionen: Sicherheitsfunktionen und Betriebsfunktionen müssen hinreichend voneinander getrennt sein.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 Änderungsmanagement: Eine Beibehaltung des Sollzustands im PLS zum Zeitpunkt der Inbetriebnahme ist dauerhaft sicherzustellen.</a:t>
            </a:r>
          </a:p>
          <a:p>
            <a:r>
              <a:rPr lang="de-DE" dirty="0"/>
              <a:t>- PLT-Betriebseinrichtungen mit Sicherheitsfunktion müssen wiederkehrend geprüft werden.</a:t>
            </a:r>
          </a:p>
          <a:p>
            <a:r>
              <a:rPr lang="de-DE" dirty="0"/>
              <a:t>- Berücksichtigung und Bewertung des IT-Risikos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2A6C9B-F33F-4B70-98FF-3C11EC4BE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Ingenieurbüro Litzendorf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33CC09-1753-4F3E-9F6F-8DFF69C9B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5AC423-44E8-4252-BAA0-035BB646B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03" y="143117"/>
            <a:ext cx="10058400" cy="701675"/>
          </a:xfrm>
        </p:spPr>
        <p:txBody>
          <a:bodyPr>
            <a:normAutofit/>
          </a:bodyPr>
          <a:lstStyle/>
          <a:p>
            <a:r>
              <a:rPr lang="de-DE" sz="3200" dirty="0"/>
              <a:t>Fallbeispiel 2: Drehrohrofenanlage</a:t>
            </a:r>
          </a:p>
        </p:txBody>
      </p:sp>
    </p:spTree>
    <p:extLst>
      <p:ext uri="{BB962C8B-B14F-4D97-AF65-F5344CB8AC3E}">
        <p14:creationId xmlns:p14="http://schemas.microsoft.com/office/powerpoint/2010/main" val="1313958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EB6FB3-9E2E-4B84-BC00-E6CC5213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941" y="276771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de-DE" dirty="0"/>
              <a:t>Beispiel 3: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5D2FEA-6548-49D4-92D1-BF5DDB9B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Ingenieurbüro Litzendorf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0272DE0-7110-4952-A262-99F0B4EFA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A572C35D-2F38-4F4D-B487-FF517EF15F8D}"/>
              </a:ext>
            </a:extLst>
          </p:cNvPr>
          <p:cNvSpPr txBox="1">
            <a:spLocks/>
          </p:cNvSpPr>
          <p:nvPr/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solidFill>
                  <a:schemeClr val="bg1"/>
                </a:solidFill>
              </a:rPr>
              <a:t>27.11.2019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Grafik 7" descr="Ein Bild, das Gebäude, sitzend, alt, geparkt enthält.&#10;&#10;Automatisch generierte Beschreibung">
            <a:extLst>
              <a:ext uri="{FF2B5EF4-FFF2-40B4-BE49-F238E27FC236}">
                <a16:creationId xmlns:a16="http://schemas.microsoft.com/office/drawing/2014/main" id="{8C2B0617-FD2E-485E-9C4D-0336DE889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7252"/>
            <a:ext cx="6006860" cy="3382241"/>
          </a:xfrm>
          <a:prstGeom prst="rect">
            <a:avLst/>
          </a:prstGeom>
        </p:spPr>
      </p:pic>
      <p:pic>
        <p:nvPicPr>
          <p:cNvPr id="10" name="Grafik 9" descr="Ein Bild, das sitzend, Tisch, Bank, aus Holz enthält.&#10;&#10;Automatisch generierte Beschreibung">
            <a:extLst>
              <a:ext uri="{FF2B5EF4-FFF2-40B4-BE49-F238E27FC236}">
                <a16:creationId xmlns:a16="http://schemas.microsoft.com/office/drawing/2014/main" id="{ED4AE417-03D7-49B8-A889-76C591A8B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141" y="2947252"/>
            <a:ext cx="6006860" cy="338224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0F9AF249-F4B3-4411-A417-56962D712372}"/>
              </a:ext>
            </a:extLst>
          </p:cNvPr>
          <p:cNvSpPr txBox="1"/>
          <p:nvPr/>
        </p:nvSpPr>
        <p:spPr>
          <a:xfrm>
            <a:off x="294968" y="2123768"/>
            <a:ext cx="8327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Stoffunverträglichkeit zwischen </a:t>
            </a:r>
            <a:r>
              <a:rPr lang="de-DE" dirty="0" err="1"/>
              <a:t>Schlauchelastomer</a:t>
            </a:r>
            <a:r>
              <a:rPr lang="de-DE" dirty="0"/>
              <a:t> und einem </a:t>
            </a:r>
            <a:r>
              <a:rPr lang="de-DE" dirty="0" err="1"/>
              <a:t>Prozesskondensatstrom</a:t>
            </a:r>
            <a:r>
              <a:rPr lang="de-DE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72341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F9AAF9-D9EE-4686-8AFE-FFD509DBF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/>
              <a:t>Beispiel 4: Stoffaustritt aufgrund Dichtungsversagen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CD8923-67AE-4877-8B72-01FAC01F7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Ingenieurbüro Litzendorf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306A9DA-C700-430E-94AB-769246ED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Grafik 7" descr="Ein Bild, das Tisch, sitzend, geparkt, bedeckt enthält.&#10;&#10;Automatisch generierte Beschreibung">
            <a:extLst>
              <a:ext uri="{FF2B5EF4-FFF2-40B4-BE49-F238E27FC236}">
                <a16:creationId xmlns:a16="http://schemas.microsoft.com/office/drawing/2014/main" id="{4F7DFB71-0C9E-4E64-8766-331ED4EE0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3" y="2190130"/>
            <a:ext cx="5551948" cy="4163961"/>
          </a:xfrm>
          <a:prstGeom prst="rect">
            <a:avLst/>
          </a:prstGeom>
        </p:spPr>
      </p:pic>
      <p:pic>
        <p:nvPicPr>
          <p:cNvPr id="12" name="Grafik 11" descr="Ein Bild, das Wasser, sitzend, haltend, weiß enthält.&#10;&#10;Automatisch generierte Beschreibung">
            <a:extLst>
              <a:ext uri="{FF2B5EF4-FFF2-40B4-BE49-F238E27FC236}">
                <a16:creationId xmlns:a16="http://schemas.microsoft.com/office/drawing/2014/main" id="{5A320669-9652-4FD7-8618-814C0BBD1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579" y="1227333"/>
            <a:ext cx="4712929" cy="3534697"/>
          </a:xfrm>
          <a:prstGeom prst="rect">
            <a:avLst/>
          </a:prstGeom>
        </p:spPr>
      </p:pic>
      <p:pic>
        <p:nvPicPr>
          <p:cNvPr id="10" name="Grafik 9" descr="Ein Bild, das sitzend, Wasser, weiß, Spiegel enthält.&#10;&#10;Automatisch generierte Beschreibung">
            <a:extLst>
              <a:ext uri="{FF2B5EF4-FFF2-40B4-BE49-F238E27FC236}">
                <a16:creationId xmlns:a16="http://schemas.microsoft.com/office/drawing/2014/main" id="{EFEF889B-8962-403A-B1FF-1E1C312B9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2452" y="3151236"/>
            <a:ext cx="4129548" cy="3097161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5727FB83-948C-4281-A925-9A04A33DA397}"/>
              </a:ext>
            </a:extLst>
          </p:cNvPr>
          <p:cNvSpPr txBox="1"/>
          <p:nvPr/>
        </p:nvSpPr>
        <p:spPr>
          <a:xfrm>
            <a:off x="479162" y="1227333"/>
            <a:ext cx="5163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30.01.2012 um 11:45 kommt es zur Freisetzung einer</a:t>
            </a:r>
          </a:p>
          <a:p>
            <a:r>
              <a:rPr lang="de-DE" dirty="0"/>
              <a:t>Harnstoff-Formaldehyd-Lösung</a:t>
            </a:r>
          </a:p>
        </p:txBody>
      </p:sp>
    </p:spTree>
    <p:extLst>
      <p:ext uri="{BB962C8B-B14F-4D97-AF65-F5344CB8AC3E}">
        <p14:creationId xmlns:p14="http://schemas.microsoft.com/office/powerpoint/2010/main" val="336359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89C958-0C33-4750-8ED9-7B7C04B6AB1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27.11.2019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9E6693-7D2C-4919-8E18-6B6E2DCFF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Ingenieurbüro Litzendorf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A6B4A0-FB1D-41DE-B198-6B84B83CD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18</a:t>
            </a:fld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47494C7-755A-43DC-B7C8-24F402CFECE4}"/>
              </a:ext>
            </a:extLst>
          </p:cNvPr>
          <p:cNvSpPr txBox="1"/>
          <p:nvPr/>
        </p:nvSpPr>
        <p:spPr>
          <a:xfrm>
            <a:off x="2319825" y="4292693"/>
            <a:ext cx="721236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600" b="1" dirty="0">
                <a:solidFill>
                  <a:srgbClr val="002060"/>
                </a:solidFill>
              </a:rPr>
              <a:t>Vielen Dank für Ihre</a:t>
            </a:r>
            <a:br>
              <a:rPr lang="de-DE" sz="6600" b="1" dirty="0">
                <a:solidFill>
                  <a:srgbClr val="002060"/>
                </a:solidFill>
              </a:rPr>
            </a:br>
            <a:r>
              <a:rPr lang="de-DE" sz="6600" b="1" dirty="0">
                <a:solidFill>
                  <a:srgbClr val="002060"/>
                </a:solidFill>
              </a:rPr>
              <a:t>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3386065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23620D-4D0B-4A91-A5AF-989B4D34B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479" y="139119"/>
            <a:ext cx="7559510" cy="702303"/>
          </a:xfrm>
        </p:spPr>
        <p:txBody>
          <a:bodyPr>
            <a:normAutofit fontScale="90000"/>
          </a:bodyPr>
          <a:lstStyle/>
          <a:p>
            <a:r>
              <a:rPr lang="de-DE" dirty="0"/>
              <a:t>Karsten Litzendorf - Kurzbiografie	</a:t>
            </a: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48819B88-6423-4D63-A6BA-AC7D49EE1F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1815126"/>
              </p:ext>
            </p:extLst>
          </p:nvPr>
        </p:nvGraphicFramePr>
        <p:xfrm>
          <a:off x="949479" y="988906"/>
          <a:ext cx="7663579" cy="5486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22614">
                  <a:extLst>
                    <a:ext uri="{9D8B030D-6E8A-4147-A177-3AD203B41FA5}">
                      <a16:colId xmlns:a16="http://schemas.microsoft.com/office/drawing/2014/main" val="471098692"/>
                    </a:ext>
                  </a:extLst>
                </a:gridCol>
                <a:gridCol w="6440965">
                  <a:extLst>
                    <a:ext uri="{9D8B030D-6E8A-4147-A177-3AD203B41FA5}">
                      <a16:colId xmlns:a16="http://schemas.microsoft.com/office/drawing/2014/main" val="124741978"/>
                    </a:ext>
                  </a:extLst>
                </a:gridCol>
              </a:tblGrid>
              <a:tr h="290128">
                <a:tc>
                  <a:txBody>
                    <a:bodyPr/>
                    <a:lstStyle/>
                    <a:p>
                      <a:r>
                        <a:rPr lang="de-DE" sz="1400" dirty="0"/>
                        <a:t>1966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geboren in Schwerin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634468"/>
                  </a:ext>
                </a:extLst>
              </a:tr>
              <a:tr h="493217">
                <a:tc>
                  <a:txBody>
                    <a:bodyPr/>
                    <a:lstStyle/>
                    <a:p>
                      <a:r>
                        <a:rPr lang="de-DE" sz="1400" dirty="0"/>
                        <a:t>1989 – 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Studium Verfahrenstechnik an der Martin-Luther-Universität (Merseburg)</a:t>
                      </a:r>
                    </a:p>
                    <a:p>
                      <a:r>
                        <a:rPr lang="de-DE" sz="1400" dirty="0"/>
                        <a:t>Graduiertenstipendiat am Institut für TVT und Prozessgrundlagen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912871"/>
                  </a:ext>
                </a:extLst>
              </a:tr>
              <a:tr h="493217">
                <a:tc>
                  <a:txBody>
                    <a:bodyPr/>
                    <a:lstStyle/>
                    <a:p>
                      <a:r>
                        <a:rPr lang="de-DE" sz="1400" dirty="0"/>
                        <a:t>1997 – 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Freiberufliche Tätigkeit</a:t>
                      </a:r>
                    </a:p>
                    <a:p>
                      <a:r>
                        <a:rPr lang="de-DE" sz="1400" dirty="0"/>
                        <a:t>u.a. Inbetriebnahme einer mehrstufigen Verdampfer- und Kristallisationsanlage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14605"/>
                  </a:ext>
                </a:extLst>
              </a:tr>
              <a:tr h="696307">
                <a:tc>
                  <a:txBody>
                    <a:bodyPr/>
                    <a:lstStyle/>
                    <a:p>
                      <a:r>
                        <a:rPr lang="de-DE" sz="1400" dirty="0"/>
                        <a:t>2001 – 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Mitec Leuna /Chemtec Leuna</a:t>
                      </a:r>
                    </a:p>
                    <a:p>
                      <a:r>
                        <a:rPr lang="de-DE" sz="1400" dirty="0"/>
                        <a:t>Spezialist für thermische Stofftrennung und </a:t>
                      </a:r>
                      <a:r>
                        <a:rPr lang="de-DE" sz="1400" dirty="0" err="1"/>
                        <a:t>Reakionstechnik</a:t>
                      </a:r>
                      <a:endParaRPr lang="de-DE" sz="1400" dirty="0"/>
                    </a:p>
                    <a:p>
                      <a:r>
                        <a:rPr lang="de-DE" sz="1400" dirty="0"/>
                        <a:t>Leitung Bereich Stofftrennung/Verfahrenstechnik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740665"/>
                  </a:ext>
                </a:extLst>
              </a:tr>
              <a:tr h="696307">
                <a:tc>
                  <a:txBody>
                    <a:bodyPr/>
                    <a:lstStyle/>
                    <a:p>
                      <a:r>
                        <a:rPr lang="de-DE" sz="1400" dirty="0"/>
                        <a:t>2005 -2008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Synthacon GmbH, Leuna</a:t>
                      </a:r>
                    </a:p>
                    <a:p>
                      <a:r>
                        <a:rPr lang="de-DE" sz="1400" dirty="0"/>
                        <a:t>Betriebs- und Produktionsleiter</a:t>
                      </a:r>
                    </a:p>
                    <a:p>
                      <a:r>
                        <a:rPr lang="de-DE" sz="1400" dirty="0"/>
                        <a:t>Inbetriebnahme und Betreiben einer Mikroreaktoranlage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0308"/>
                  </a:ext>
                </a:extLst>
              </a:tr>
              <a:tr h="493217">
                <a:tc>
                  <a:txBody>
                    <a:bodyPr/>
                    <a:lstStyle/>
                    <a:p>
                      <a:r>
                        <a:rPr lang="de-DE" sz="1400" dirty="0"/>
                        <a:t>2009-2012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Momentive Specialty Chemicals, Leuna</a:t>
                      </a:r>
                    </a:p>
                    <a:p>
                      <a:r>
                        <a:rPr lang="de-DE" sz="1400" dirty="0"/>
                        <a:t>Produktionsleiter Leimfabrik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23525"/>
                  </a:ext>
                </a:extLst>
              </a:tr>
              <a:tr h="290128">
                <a:tc>
                  <a:txBody>
                    <a:bodyPr/>
                    <a:lstStyle/>
                    <a:p>
                      <a:r>
                        <a:rPr lang="de-DE" sz="1400" dirty="0"/>
                        <a:t>2012-2014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Braskem Europe GmbH, Schkopau</a:t>
                      </a:r>
                    </a:p>
                    <a:p>
                      <a:r>
                        <a:rPr lang="de-DE" sz="1400" dirty="0"/>
                        <a:t>Prozessingenieur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716779"/>
                  </a:ext>
                </a:extLst>
              </a:tr>
              <a:tr h="493217">
                <a:tc>
                  <a:txBody>
                    <a:bodyPr/>
                    <a:lstStyle/>
                    <a:p>
                      <a:r>
                        <a:rPr lang="de-DE" sz="1400" dirty="0"/>
                        <a:t>2015-2016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Innospec Leuna GmbH</a:t>
                      </a:r>
                    </a:p>
                    <a:p>
                      <a:r>
                        <a:rPr lang="de-DE" sz="1400" dirty="0" err="1"/>
                        <a:t>Safety</a:t>
                      </a:r>
                      <a:r>
                        <a:rPr lang="de-DE" sz="1400" dirty="0"/>
                        <a:t>, Health and Environmental (SHE) Manager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207496"/>
                  </a:ext>
                </a:extLst>
              </a:tr>
              <a:tr h="493217">
                <a:tc>
                  <a:txBody>
                    <a:bodyPr/>
                    <a:lstStyle/>
                    <a:p>
                      <a:r>
                        <a:rPr lang="de-DE" sz="1400" dirty="0"/>
                        <a:t>Seit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Ingenieurbüro Litzendorf, Freiberufliche Tätigkeit</a:t>
                      </a:r>
                    </a:p>
                    <a:p>
                      <a:r>
                        <a:rPr lang="de-DE" sz="1400" dirty="0"/>
                        <a:t>Schwerpunkt Risikoanalysen in der Prozessindustrie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916116"/>
                  </a:ext>
                </a:extLst>
              </a:tr>
              <a:tr h="290128">
                <a:tc gridSpan="2">
                  <a:txBody>
                    <a:bodyPr/>
                    <a:lstStyle/>
                    <a:p>
                      <a:r>
                        <a:rPr lang="de-DE" sz="1400" dirty="0"/>
                        <a:t>Ehrenamtliche Tätigkeit: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209852"/>
                  </a:ext>
                </a:extLst>
              </a:tr>
              <a:tr h="290128">
                <a:tc>
                  <a:txBody>
                    <a:bodyPr/>
                    <a:lstStyle/>
                    <a:p>
                      <a:r>
                        <a:rPr lang="de-DE" sz="1400" dirty="0"/>
                        <a:t>Seit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Leiter des VDI-Arbeitskreises Verfahrenstechnik Mitteldeutschland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346648"/>
                  </a:ext>
                </a:extLst>
              </a:tr>
            </a:tbl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885A6C-9CF1-4992-A338-132B3648E27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27.11.2019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C79CA6-6169-42E7-BAE4-1EC0E7DC8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Ingenieurbüro</a:t>
            </a:r>
            <a:r>
              <a:rPr lang="en-US" dirty="0"/>
              <a:t> Litzendorf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56A1BB-6C60-446E-83BB-A5C0D953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501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3DCC-F616-416D-B2AA-DB76B495F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Inhalt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A227B1-9316-4591-AB7D-96895FB98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LOPA – aktuelle Beispiele aus der Prozessindustrie</a:t>
            </a:r>
          </a:p>
          <a:p>
            <a:r>
              <a:rPr lang="de-DE" dirty="0"/>
              <a:t>0.  Einführung 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Fallbeispiel 1: HAZOP/LOPA im Rahmen des Engineerings zur Errichtung einer Neuanlage zur Herstellung  eines </a:t>
            </a:r>
            <a:r>
              <a:rPr lang="de-DE" dirty="0" err="1"/>
              <a:t>Glycidether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Fallbeispiel 2: HAZOP/LOPA im Zuge der Modernisierung und Erweiterung von zwei </a:t>
            </a:r>
            <a:r>
              <a:rPr lang="de-DE" dirty="0" err="1"/>
              <a:t>Drehrohröfenprozessen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Ereignisse 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FADEB0-2009-474C-8B85-BEB021234E4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27.11.2019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1A166D-13B2-489D-A0EC-0B318A953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Ingenieurbüro Litzendorf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509100-5400-496E-8D36-E9B6655F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534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4DDEF1-C0E0-4AC6-8828-4BA5DA933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083" y="420827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de-DE" sz="3100" dirty="0"/>
              <a:t>Fallbeispiel 1. HAZOP/LOPA im Rahmen der Errichtung einer</a:t>
            </a:r>
            <a:br>
              <a:rPr lang="de-DE" sz="3100" dirty="0"/>
            </a:br>
            <a:r>
              <a:rPr lang="de-DE" sz="3100" dirty="0"/>
              <a:t>Neuanlage zur Herstellung  eines </a:t>
            </a:r>
            <a:r>
              <a:rPr lang="de-DE" sz="3100" dirty="0" err="1"/>
              <a:t>Glycidether</a:t>
            </a:r>
            <a:r>
              <a:rPr lang="de-DE" dirty="0"/>
              <a:t>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DF1846F-5428-4C3D-B9F4-952E29689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Ingenieurbüro Litzendorf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AB7E7A-7675-4A56-8A04-7F1D74A42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857523B6-B337-48B2-BB6F-C680385682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400629"/>
              </p:ext>
            </p:extLst>
          </p:nvPr>
        </p:nvGraphicFramePr>
        <p:xfrm>
          <a:off x="698151" y="2131060"/>
          <a:ext cx="482280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313">
                  <a:extLst>
                    <a:ext uri="{9D8B030D-6E8A-4147-A177-3AD203B41FA5}">
                      <a16:colId xmlns:a16="http://schemas.microsoft.com/office/drawing/2014/main" val="1687854044"/>
                    </a:ext>
                  </a:extLst>
                </a:gridCol>
                <a:gridCol w="3893491">
                  <a:extLst>
                    <a:ext uri="{9D8B030D-6E8A-4147-A177-3AD203B41FA5}">
                      <a16:colId xmlns:a16="http://schemas.microsoft.com/office/drawing/2014/main" val="2862531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Eckdaten HAZOP/LOPA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552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R&amp;I-Zeichnungen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288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Ausrüstungen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925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Sitzungen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773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4 bis 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Teilnehmer je Sitzung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679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Szenariofälle</a:t>
                      </a:r>
                      <a:r>
                        <a:rPr lang="de-DE" dirty="0"/>
                        <a:t> betrachtet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341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27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Aktionspunkte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198506"/>
                  </a:ext>
                </a:extLst>
              </a:tr>
            </a:tbl>
          </a:graphicData>
        </a:graphic>
      </p:graphicFrame>
      <p:pic>
        <p:nvPicPr>
          <p:cNvPr id="10" name="Grafik 9">
            <a:extLst>
              <a:ext uri="{FF2B5EF4-FFF2-40B4-BE49-F238E27FC236}">
                <a16:creationId xmlns:a16="http://schemas.microsoft.com/office/drawing/2014/main" id="{025C6D61-0658-4B16-A22D-06239400F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283" y="1970869"/>
            <a:ext cx="5848765" cy="307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5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4C3FF-7C8F-4079-89F5-239343821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630" y="286603"/>
            <a:ext cx="10058400" cy="702303"/>
          </a:xfrm>
        </p:spPr>
        <p:txBody>
          <a:bodyPr>
            <a:noAutofit/>
          </a:bodyPr>
          <a:lstStyle/>
          <a:p>
            <a:r>
              <a:rPr lang="de-DE" sz="2800" dirty="0"/>
              <a:t>Fallbeispiel 1. HAZOP/LOPA im Rahmen der Errichtung einer</a:t>
            </a:r>
            <a:br>
              <a:rPr lang="de-DE" sz="2800" dirty="0"/>
            </a:br>
            <a:r>
              <a:rPr lang="de-DE" sz="2800" dirty="0"/>
              <a:t>Neuanlage zur Herstellung  eines </a:t>
            </a:r>
            <a:r>
              <a:rPr lang="de-DE" sz="2800" dirty="0" err="1"/>
              <a:t>Glycidether</a:t>
            </a:r>
            <a:r>
              <a:rPr lang="de-DE" sz="2800" dirty="0"/>
              <a:t>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4A46C5-2EE8-42F6-B09E-687DE8878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Ingenieurbüro Litzendorf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576D36-6CEF-4486-BF6D-9ABB883A3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D5C3E56B-A8D6-44AF-855C-1A14BD440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818125"/>
              </p:ext>
            </p:extLst>
          </p:nvPr>
        </p:nvGraphicFramePr>
        <p:xfrm>
          <a:off x="587630" y="1374799"/>
          <a:ext cx="1101674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5984">
                  <a:extLst>
                    <a:ext uri="{9D8B030D-6E8A-4147-A177-3AD203B41FA5}">
                      <a16:colId xmlns:a16="http://schemas.microsoft.com/office/drawing/2014/main" val="3967970208"/>
                    </a:ext>
                  </a:extLst>
                </a:gridCol>
                <a:gridCol w="8210756">
                  <a:extLst>
                    <a:ext uri="{9D8B030D-6E8A-4147-A177-3AD203B41FA5}">
                      <a16:colId xmlns:a16="http://schemas.microsoft.com/office/drawing/2014/main" val="2383657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Prozessschritte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703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Synthesestufe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(Addition)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Semibatch unter Normaldruck bei 60 bis 90°C, Chargendauer ca. 10 h</a:t>
                      </a:r>
                    </a:p>
                    <a:p>
                      <a:r>
                        <a:rPr lang="de-DE" sz="1600" dirty="0"/>
                        <a:t>Vorlage eines </a:t>
                      </a:r>
                      <a:r>
                        <a:rPr lang="de-DE" sz="1600" dirty="0" err="1"/>
                        <a:t>Alkandiols</a:t>
                      </a:r>
                      <a:r>
                        <a:rPr lang="de-DE" sz="1600" dirty="0"/>
                        <a:t> in </a:t>
                      </a:r>
                      <a:r>
                        <a:rPr lang="de-DE" sz="1600" dirty="0" err="1"/>
                        <a:t>Toluollösung</a:t>
                      </a:r>
                      <a:r>
                        <a:rPr lang="de-DE" sz="1600" dirty="0"/>
                        <a:t> sowie des Katalysators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Kontinuierliche Dosierung des zweiten Reaktionspartners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Katalytisch gestartete exotherme Additionsreaktion (-80,4 kJ/</a:t>
                      </a:r>
                      <a:r>
                        <a:rPr lang="de-DE" sz="1600" dirty="0" err="1"/>
                        <a:t>mol</a:t>
                      </a:r>
                      <a:r>
                        <a:rPr lang="de-DE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209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Synthesestufe 2</a:t>
                      </a:r>
                    </a:p>
                    <a:p>
                      <a:r>
                        <a:rPr lang="de-DE" sz="1600" dirty="0"/>
                        <a:t>(</a:t>
                      </a:r>
                      <a:r>
                        <a:rPr lang="de-DE" sz="1600" dirty="0" err="1"/>
                        <a:t>Dehydrohalogenierung</a:t>
                      </a:r>
                      <a:r>
                        <a:rPr lang="de-DE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Wässrige </a:t>
                      </a:r>
                      <a:r>
                        <a:rPr lang="de-DE" sz="1600" dirty="0" err="1"/>
                        <a:t>Dehydrohalogenierung</a:t>
                      </a:r>
                      <a:r>
                        <a:rPr lang="de-DE" sz="1600" dirty="0"/>
                        <a:t> (-8,75 kJ/</a:t>
                      </a:r>
                      <a:r>
                        <a:rPr lang="de-DE" sz="1600" dirty="0" err="1"/>
                        <a:t>mol</a:t>
                      </a:r>
                      <a:r>
                        <a:rPr lang="de-DE" sz="1600" dirty="0"/>
                        <a:t>) mit anschließender Phasentrennung</a:t>
                      </a:r>
                    </a:p>
                    <a:p>
                      <a:r>
                        <a:rPr lang="de-DE" sz="1600" dirty="0"/>
                        <a:t>Chargenzeit 8 h, 50 bis 80 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405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Destillation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Abdestillation des Lösemittels Toluol vom Rohprodukt bei 150 bis 50 mbar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779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Produktsammlung und Salzabtrennung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Filtration und Salzabtrennung im Separator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475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Vakuumerzeugung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Zur Einstellung des Destillationsdruckes von 150 bis 50 mbar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964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AOX-Senkung im Prozesswasser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Dehalogenierung. AOX wird bei 105 °C im stark basischen Milieu über 4 h demineralisiert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738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Prozesswasseraufbereitung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Neutralisation und Filterung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707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Gaspendelsystem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Nebenanlage zur Druckhaltung und Inertisierung aller Apparate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77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Sicherheitssystem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Nebenanlage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986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521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F8B702-FD58-4132-883C-6813350E5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24" y="236269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de-DE" sz="3200" dirty="0"/>
              <a:t>Fallbeispiel 1</a:t>
            </a:r>
            <a:br>
              <a:rPr lang="de-DE" sz="3200" dirty="0"/>
            </a:br>
            <a:r>
              <a:rPr lang="de-DE" sz="3200" dirty="0"/>
              <a:t>PAAG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E1FFF0-8ED5-4A41-BA81-38E6F3C05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Ingenieurbüro Litzendorf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5116F34-0073-4450-953D-257F1FB6C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05C4250-84B5-437E-AF9E-54E827C61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294" y="33090"/>
            <a:ext cx="9536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54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A777B3D7-E194-4B49-B391-01B2CB9A5BC9}"/>
              </a:ext>
            </a:extLst>
          </p:cNvPr>
          <p:cNvSpPr/>
          <p:nvPr/>
        </p:nvSpPr>
        <p:spPr>
          <a:xfrm>
            <a:off x="979517" y="3804884"/>
            <a:ext cx="4822804" cy="2837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F597B1-EA90-4E57-9357-30919FC4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" y="304906"/>
            <a:ext cx="10058400" cy="702303"/>
          </a:xfrm>
        </p:spPr>
        <p:txBody>
          <a:bodyPr>
            <a:noAutofit/>
          </a:bodyPr>
          <a:lstStyle/>
          <a:p>
            <a:r>
              <a:rPr lang="de-DE" sz="2800" dirty="0"/>
              <a:t>Bsp.</a:t>
            </a:r>
            <a:br>
              <a:rPr lang="de-DE" sz="2800" dirty="0"/>
            </a:br>
            <a:r>
              <a:rPr lang="de-DE" sz="2800" dirty="0"/>
              <a:t>LOPA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8D0DAA5-258C-48EE-A133-0AE7F8DD8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4598" y="6453314"/>
            <a:ext cx="4822804" cy="365125"/>
          </a:xfrm>
        </p:spPr>
        <p:txBody>
          <a:bodyPr/>
          <a:lstStyle/>
          <a:p>
            <a:r>
              <a:rPr lang="en-US"/>
              <a:t>Ingenieurbüro Litzendorf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F027AC-0581-4512-840B-20C2EAD89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88D1CD64-1049-4C17-8A98-3A8BB47A8A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447765"/>
              </p:ext>
            </p:extLst>
          </p:nvPr>
        </p:nvGraphicFramePr>
        <p:xfrm>
          <a:off x="979513" y="-9832"/>
          <a:ext cx="11212487" cy="6958674"/>
        </p:xfrm>
        <a:graphic>
          <a:graphicData uri="http://schemas.openxmlformats.org/drawingml/2006/table">
            <a:tbl>
              <a:tblPr/>
              <a:tblGrid>
                <a:gridCol w="442598">
                  <a:extLst>
                    <a:ext uri="{9D8B030D-6E8A-4147-A177-3AD203B41FA5}">
                      <a16:colId xmlns:a16="http://schemas.microsoft.com/office/drawing/2014/main" val="3895572505"/>
                    </a:ext>
                  </a:extLst>
                </a:gridCol>
                <a:gridCol w="226932">
                  <a:extLst>
                    <a:ext uri="{9D8B030D-6E8A-4147-A177-3AD203B41FA5}">
                      <a16:colId xmlns:a16="http://schemas.microsoft.com/office/drawing/2014/main" val="137643630"/>
                    </a:ext>
                  </a:extLst>
                </a:gridCol>
                <a:gridCol w="394813">
                  <a:extLst>
                    <a:ext uri="{9D8B030D-6E8A-4147-A177-3AD203B41FA5}">
                      <a16:colId xmlns:a16="http://schemas.microsoft.com/office/drawing/2014/main" val="1922510564"/>
                    </a:ext>
                  </a:extLst>
                </a:gridCol>
                <a:gridCol w="121970">
                  <a:extLst>
                    <a:ext uri="{9D8B030D-6E8A-4147-A177-3AD203B41FA5}">
                      <a16:colId xmlns:a16="http://schemas.microsoft.com/office/drawing/2014/main" val="1136796785"/>
                    </a:ext>
                  </a:extLst>
                </a:gridCol>
                <a:gridCol w="834804">
                  <a:extLst>
                    <a:ext uri="{9D8B030D-6E8A-4147-A177-3AD203B41FA5}">
                      <a16:colId xmlns:a16="http://schemas.microsoft.com/office/drawing/2014/main" val="452957059"/>
                    </a:ext>
                  </a:extLst>
                </a:gridCol>
                <a:gridCol w="204443">
                  <a:extLst>
                    <a:ext uri="{9D8B030D-6E8A-4147-A177-3AD203B41FA5}">
                      <a16:colId xmlns:a16="http://schemas.microsoft.com/office/drawing/2014/main" val="3740898839"/>
                    </a:ext>
                  </a:extLst>
                </a:gridCol>
                <a:gridCol w="726904">
                  <a:extLst>
                    <a:ext uri="{9D8B030D-6E8A-4147-A177-3AD203B41FA5}">
                      <a16:colId xmlns:a16="http://schemas.microsoft.com/office/drawing/2014/main" val="1202812732"/>
                    </a:ext>
                  </a:extLst>
                </a:gridCol>
                <a:gridCol w="204443">
                  <a:extLst>
                    <a:ext uri="{9D8B030D-6E8A-4147-A177-3AD203B41FA5}">
                      <a16:colId xmlns:a16="http://schemas.microsoft.com/office/drawing/2014/main" val="904382890"/>
                    </a:ext>
                  </a:extLst>
                </a:gridCol>
                <a:gridCol w="414561">
                  <a:extLst>
                    <a:ext uri="{9D8B030D-6E8A-4147-A177-3AD203B41FA5}">
                      <a16:colId xmlns:a16="http://schemas.microsoft.com/office/drawing/2014/main" val="1500278464"/>
                    </a:ext>
                  </a:extLst>
                </a:gridCol>
                <a:gridCol w="187405">
                  <a:extLst>
                    <a:ext uri="{9D8B030D-6E8A-4147-A177-3AD203B41FA5}">
                      <a16:colId xmlns:a16="http://schemas.microsoft.com/office/drawing/2014/main" val="446244748"/>
                    </a:ext>
                  </a:extLst>
                </a:gridCol>
                <a:gridCol w="584931">
                  <a:extLst>
                    <a:ext uri="{9D8B030D-6E8A-4147-A177-3AD203B41FA5}">
                      <a16:colId xmlns:a16="http://schemas.microsoft.com/office/drawing/2014/main" val="1572206863"/>
                    </a:ext>
                  </a:extLst>
                </a:gridCol>
                <a:gridCol w="193085">
                  <a:extLst>
                    <a:ext uri="{9D8B030D-6E8A-4147-A177-3AD203B41FA5}">
                      <a16:colId xmlns:a16="http://schemas.microsoft.com/office/drawing/2014/main" val="2967916253"/>
                    </a:ext>
                  </a:extLst>
                </a:gridCol>
                <a:gridCol w="261231">
                  <a:extLst>
                    <a:ext uri="{9D8B030D-6E8A-4147-A177-3AD203B41FA5}">
                      <a16:colId xmlns:a16="http://schemas.microsoft.com/office/drawing/2014/main" val="1118293016"/>
                    </a:ext>
                  </a:extLst>
                </a:gridCol>
                <a:gridCol w="670114">
                  <a:extLst>
                    <a:ext uri="{9D8B030D-6E8A-4147-A177-3AD203B41FA5}">
                      <a16:colId xmlns:a16="http://schemas.microsoft.com/office/drawing/2014/main" val="2841575770"/>
                    </a:ext>
                  </a:extLst>
                </a:gridCol>
                <a:gridCol w="278268">
                  <a:extLst>
                    <a:ext uri="{9D8B030D-6E8A-4147-A177-3AD203B41FA5}">
                      <a16:colId xmlns:a16="http://schemas.microsoft.com/office/drawing/2014/main" val="1458624823"/>
                    </a:ext>
                  </a:extLst>
                </a:gridCol>
                <a:gridCol w="624683">
                  <a:extLst>
                    <a:ext uri="{9D8B030D-6E8A-4147-A177-3AD203B41FA5}">
                      <a16:colId xmlns:a16="http://schemas.microsoft.com/office/drawing/2014/main" val="1019397570"/>
                    </a:ext>
                  </a:extLst>
                </a:gridCol>
                <a:gridCol w="210121">
                  <a:extLst>
                    <a:ext uri="{9D8B030D-6E8A-4147-A177-3AD203B41FA5}">
                      <a16:colId xmlns:a16="http://schemas.microsoft.com/office/drawing/2014/main" val="1622494811"/>
                    </a:ext>
                  </a:extLst>
                </a:gridCol>
                <a:gridCol w="607646">
                  <a:extLst>
                    <a:ext uri="{9D8B030D-6E8A-4147-A177-3AD203B41FA5}">
                      <a16:colId xmlns:a16="http://schemas.microsoft.com/office/drawing/2014/main" val="2845059545"/>
                    </a:ext>
                  </a:extLst>
                </a:gridCol>
                <a:gridCol w="249874">
                  <a:extLst>
                    <a:ext uri="{9D8B030D-6E8A-4147-A177-3AD203B41FA5}">
                      <a16:colId xmlns:a16="http://schemas.microsoft.com/office/drawing/2014/main" val="2029526240"/>
                    </a:ext>
                  </a:extLst>
                </a:gridCol>
                <a:gridCol w="1022211">
                  <a:extLst>
                    <a:ext uri="{9D8B030D-6E8A-4147-A177-3AD203B41FA5}">
                      <a16:colId xmlns:a16="http://schemas.microsoft.com/office/drawing/2014/main" val="2468796519"/>
                    </a:ext>
                  </a:extLst>
                </a:gridCol>
                <a:gridCol w="285367">
                  <a:extLst>
                    <a:ext uri="{9D8B030D-6E8A-4147-A177-3AD203B41FA5}">
                      <a16:colId xmlns:a16="http://schemas.microsoft.com/office/drawing/2014/main" val="2617804642"/>
                    </a:ext>
                  </a:extLst>
                </a:gridCol>
                <a:gridCol w="874558">
                  <a:extLst>
                    <a:ext uri="{9D8B030D-6E8A-4147-A177-3AD203B41FA5}">
                      <a16:colId xmlns:a16="http://schemas.microsoft.com/office/drawing/2014/main" val="2279716574"/>
                    </a:ext>
                  </a:extLst>
                </a:gridCol>
                <a:gridCol w="200184">
                  <a:extLst>
                    <a:ext uri="{9D8B030D-6E8A-4147-A177-3AD203B41FA5}">
                      <a16:colId xmlns:a16="http://schemas.microsoft.com/office/drawing/2014/main" val="953396288"/>
                    </a:ext>
                  </a:extLst>
                </a:gridCol>
                <a:gridCol w="863200">
                  <a:extLst>
                    <a:ext uri="{9D8B030D-6E8A-4147-A177-3AD203B41FA5}">
                      <a16:colId xmlns:a16="http://schemas.microsoft.com/office/drawing/2014/main" val="4125923850"/>
                    </a:ext>
                  </a:extLst>
                </a:gridCol>
                <a:gridCol w="181725">
                  <a:extLst>
                    <a:ext uri="{9D8B030D-6E8A-4147-A177-3AD203B41FA5}">
                      <a16:colId xmlns:a16="http://schemas.microsoft.com/office/drawing/2014/main" val="3893234481"/>
                    </a:ext>
                  </a:extLst>
                </a:gridCol>
                <a:gridCol w="346416">
                  <a:extLst>
                    <a:ext uri="{9D8B030D-6E8A-4147-A177-3AD203B41FA5}">
                      <a16:colId xmlns:a16="http://schemas.microsoft.com/office/drawing/2014/main" val="3109015475"/>
                    </a:ext>
                  </a:extLst>
                </a:gridCol>
              </a:tblGrid>
              <a:tr h="286920">
                <a:tc gridSpan="2"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Lfd. Nr.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de-DE" sz="9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LOPA-Analyse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de-DE" sz="9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041257"/>
                  </a:ext>
                </a:extLst>
              </a:tr>
              <a:tr h="129114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de-DE" sz="9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Worst Case Scenario/Abweichung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de-DE" sz="9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Auswirkung/</a:t>
                      </a:r>
                      <a:b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Schadensausmaß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LOPA</a:t>
                      </a:r>
                      <a:b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TF 4 - 10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Mögliche Ursache/</a:t>
                      </a:r>
                      <a:b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Initiating Event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Eintritts-wahr-</a:t>
                      </a:r>
                      <a:r>
                        <a:rPr lang="de-DE" sz="10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scheinlich</a:t>
                      </a:r>
                      <a:r>
                        <a:rPr lang="de-DE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de-DE" sz="10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keit</a:t>
                      </a:r>
                      <a:endParaRPr lang="de-DE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Aufenthalts-dauer</a:t>
                      </a:r>
                      <a:b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 Personen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Ordentl. Ausführung Equipment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noch </a:t>
                      </a:r>
                      <a:b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offene </a:t>
                      </a:r>
                      <a:b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Credits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SIS-Beschreibung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Sicherheits-ventil/</a:t>
                      </a:r>
                      <a:b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Berstscheibe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Sicherheitsgerichtete Arbeitsanweisung Operator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Gefahrenabwendung/</a:t>
                      </a:r>
                      <a:b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andere sicherheitstechnischen Maßnahmen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ver-</a:t>
                      </a:r>
                      <a:b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bleibende </a:t>
                      </a:r>
                      <a:b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offene </a:t>
                      </a:r>
                      <a:b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Credits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33103"/>
                  </a:ext>
                </a:extLst>
              </a:tr>
              <a:tr h="286920">
                <a:tc gridSpan="2"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de-DE" sz="9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de-DE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TF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CP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CP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CP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CP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CP = SIL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CP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CP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1. Line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CP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2. Line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CP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3. Line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CP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699498"/>
                  </a:ext>
                </a:extLst>
              </a:tr>
              <a:tr h="314034">
                <a:tc gridSpan="13"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1. Einfüllen von </a:t>
                      </a:r>
                      <a:r>
                        <a:rPr lang="de-DE" sz="10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Alkandiol</a:t>
                      </a:r>
                      <a:r>
                        <a:rPr lang="de-DE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 und Katalysator und kontinuierliche Dosierung von </a:t>
                      </a:r>
                      <a:r>
                        <a:rPr lang="de-DE" sz="10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Eim</a:t>
                      </a:r>
                      <a:r>
                        <a:rPr lang="de-DE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 Semibatchbetrieb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t"/>
                      <a:endParaRPr lang="de-D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t"/>
                      <a:endParaRPr lang="de-D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de-DE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de-DE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de-DE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de-DE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de-DE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de-DE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de-DE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de-DE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426255"/>
                  </a:ext>
                </a:extLst>
              </a:tr>
              <a:tr h="2295359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20.06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de-DE" sz="1050" b="0" i="0" u="none" strike="noStrike" dirty="0">
                          <a:effectLst/>
                          <a:latin typeface="Calibri" panose="020F0502020204030204" pitchFamily="34" charset="0"/>
                        </a:rPr>
                        <a:t>es wird ein anderer Stoff geliefert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de-DE" sz="900" b="0" i="0" u="none" strike="noStrike">
                          <a:effectLst/>
                          <a:latin typeface="Calibri" panose="020F0502020204030204" pitchFamily="34" charset="0"/>
                        </a:rPr>
                        <a:t>es wird ein anderer Stoff geliefert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de-DE" sz="1050" b="0" i="0" u="none" strike="noStrike" dirty="0">
                          <a:effectLst/>
                          <a:latin typeface="Calibri" panose="020F0502020204030204" pitchFamily="34" charset="0"/>
                        </a:rPr>
                        <a:t>Keine Umsetzung von ECH. Akkumulation von ECH. Bei Nachdosierung von Kat ggf. schlagartige Umsetzung des bereits dosierten ECH. Ggf. Temperaturanstieg über zulässige </a:t>
                      </a:r>
                      <a:r>
                        <a:rPr lang="de-DE" sz="105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Behältertemp</a:t>
                      </a:r>
                      <a:r>
                        <a:rPr lang="de-DE" sz="1050" b="0" i="0" u="none" strike="noStrike" dirty="0">
                          <a:effectLst/>
                          <a:latin typeface="Calibri" panose="020F0502020204030204" pitchFamily="34" charset="0"/>
                        </a:rPr>
                        <a:t> und Anstieg des Dampfdruckes. Behälterversagen.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de-D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Keine Umsetzung von ECH. Akkumulation von ECH. Bei Nachdosierung von Kat ggf. schlagartige Umsetzung des bereits dosierten ECH. Ggf. Temperaturanstieg über zulässige </a:t>
                      </a:r>
                      <a:r>
                        <a:rPr lang="de-DE" sz="9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Behältertemp</a:t>
                      </a:r>
                      <a:r>
                        <a:rPr lang="de-D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und Anstieg des Dampfdruckes. Behälterversagen.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Verwechselung von Stoffen beim Lieferanten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1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1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Sicherheitsgerichtete</a:t>
                      </a:r>
                      <a:r>
                        <a:rPr lang="de-DE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 Anweisung für die Dosierung von Kat und ECH mit revisionssicherer Quittierung durch Anlagenfahrer in Protokoll und/oder Schrittkette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Prüfung der Lieferpapiere bei Wareneingang. Änderung von Lieferant oder Spezifikation von Rohstoffen erfordert internen Freigabeprozess.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455382"/>
                  </a:ext>
                </a:extLst>
              </a:tr>
              <a:tr h="1434600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201.11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de-DE" sz="1050" b="0" i="0" u="none" strike="noStrike" dirty="0">
                          <a:effectLst/>
                          <a:latin typeface="Calibri" panose="020F0502020204030204" pitchFamily="34" charset="0"/>
                        </a:rPr>
                        <a:t>Es wird Toluol dem R24101 zugeführt.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de-DE" sz="900" b="0" i="0" u="none" strike="noStrike">
                          <a:effectLst/>
                          <a:latin typeface="Calibri" panose="020F0502020204030204" pitchFamily="34" charset="0"/>
                        </a:rPr>
                        <a:t>Es wird Toluol dem R24101 zugeführt.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de-DE" sz="1050" b="0" i="0" u="none" strike="noStrike" dirty="0">
                          <a:effectLst/>
                          <a:latin typeface="Calibri" panose="020F0502020204030204" pitchFamily="34" charset="0"/>
                        </a:rPr>
                        <a:t>Erhöhte Füllmenge, ggf. Überfüllung und Austrag von Reaktionsmischung in den W24101.</a:t>
                      </a:r>
                      <a:br>
                        <a:rPr lang="de-DE" sz="1050" b="0" i="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050" b="0" i="0" u="none" strike="noStrike" dirty="0">
                          <a:effectLst/>
                          <a:latin typeface="Calibri" panose="020F0502020204030204" pitchFamily="34" charset="0"/>
                        </a:rPr>
                        <a:t>Erhöhung des Dampfdruckes der Reaktionsmischung.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de-DE" sz="900" b="0" i="0" u="none" strike="noStrike">
                          <a:effectLst/>
                          <a:latin typeface="Calibri" panose="020F0502020204030204" pitchFamily="34" charset="0"/>
                        </a:rPr>
                        <a:t>Erhöhte Füllmenge, ggf. Überfüllung und Austrag von Reaktionsmischung in den W24101.</a:t>
                      </a:r>
                      <a:br>
                        <a:rPr lang="de-DE" sz="900" b="0" i="0" u="none" strike="noStrike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900" b="0" i="0" u="none" strike="noStrike">
                          <a:effectLst/>
                          <a:latin typeface="Calibri" panose="020F0502020204030204" pitchFamily="34" charset="0"/>
                        </a:rPr>
                        <a:t>Erhöhung des Dampfdruckes der Reaktionsmischung.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Bedienfehler oder Förderweg nicht geschlossen oder undicht.</a:t>
                      </a:r>
                      <a:br>
                        <a:rPr lang="de-DE" sz="1100" b="0" i="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endParaRPr lang="de-DE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Physische Trennung der </a:t>
                      </a:r>
                      <a:r>
                        <a:rPr lang="de-DE" sz="10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Toluolleitung</a:t>
                      </a:r>
                      <a:r>
                        <a:rPr lang="de-DE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 zum R24101.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270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587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D8BD1-956D-49DB-B45C-997E1F17E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200" dirty="0"/>
              <a:t>Abschätzung der adiabaten Temperaturerhöhung im Reaktor Stufe 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D76A28-7894-44FB-A087-345EB943C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Ingenieurbüro Litzendorf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A49709-7684-41C5-AEBC-775E46E13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00000000-0008-0000-06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5415328"/>
              </p:ext>
            </p:extLst>
          </p:nvPr>
        </p:nvGraphicFramePr>
        <p:xfrm>
          <a:off x="347915" y="1337182"/>
          <a:ext cx="5108988" cy="3994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0A1C688A-FB23-414E-975D-2443374859ED}"/>
              </a:ext>
            </a:extLst>
          </p:cNvPr>
          <p:cNvSpPr txBox="1"/>
          <p:nvPr/>
        </p:nvSpPr>
        <p:spPr>
          <a:xfrm>
            <a:off x="314631" y="5434184"/>
            <a:ext cx="5565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Bei adiabater Umsetzung der vollständigen Rezeptmenge steigt die Temperatur, ohne Berücksichtigung von Teilverdampfung,  auf 270 °C.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D450D3C-30DE-4AF9-AF11-2916D059BE9F}"/>
              </a:ext>
            </a:extLst>
          </p:cNvPr>
          <p:cNvSpPr txBox="1"/>
          <p:nvPr/>
        </p:nvSpPr>
        <p:spPr>
          <a:xfrm>
            <a:off x="6567948" y="2011215"/>
            <a:ext cx="4640950" cy="147732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none" rtlCol="0">
            <a:spAutoFit/>
          </a:bodyPr>
          <a:lstStyle/>
          <a:p>
            <a:r>
              <a:rPr lang="de-DE" dirty="0"/>
              <a:t>Reaktor Stufe 1:  max. 230 °C und 6 bar</a:t>
            </a:r>
          </a:p>
          <a:p>
            <a:endParaRPr lang="de-DE" dirty="0"/>
          </a:p>
          <a:p>
            <a:r>
              <a:rPr lang="de-DE" dirty="0"/>
              <a:t>Wärmekapazität des Behälters /</a:t>
            </a:r>
            <a:r>
              <a:rPr lang="de-DE" dirty="0" err="1"/>
              <a:t>Rühreres</a:t>
            </a:r>
            <a:r>
              <a:rPr lang="de-DE" dirty="0"/>
              <a:t> </a:t>
            </a:r>
          </a:p>
          <a:p>
            <a:r>
              <a:rPr lang="de-DE" dirty="0"/>
              <a:t>reduziert die adiabate Temperatur um ca. 10 K.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2386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D8BD1-956D-49DB-B45C-997E1F17E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200" dirty="0"/>
              <a:t>Abschätzung der adiabaten Temperaturerhöhung im Reaktor Stufe 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D76A28-7894-44FB-A087-345EB943C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Ingenieurbüro Litzendorf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A49709-7684-41C5-AEBC-775E46E13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3BF663E5-73F2-45F0-9E16-D8B814D75F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4151582"/>
              </p:ext>
            </p:extLst>
          </p:nvPr>
        </p:nvGraphicFramePr>
        <p:xfrm>
          <a:off x="648929" y="1366681"/>
          <a:ext cx="5217143" cy="383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D2168F0B-DB08-4582-A8FE-52A61F50E3C3}"/>
              </a:ext>
            </a:extLst>
          </p:cNvPr>
          <p:cNvSpPr txBox="1"/>
          <p:nvPr/>
        </p:nvSpPr>
        <p:spPr>
          <a:xfrm>
            <a:off x="1111046" y="5416440"/>
            <a:ext cx="4984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Die mit der Temperaturerhöhung verbundene Erhöhung des Dampfdruckes erreicht bei etwa 90 % Umsatz ein Maximum von 2,9 </a:t>
            </a:r>
            <a:r>
              <a:rPr lang="de-DE" sz="1600" dirty="0" err="1"/>
              <a:t>barü</a:t>
            </a:r>
            <a:r>
              <a:rPr lang="de-DE" sz="1600" dirty="0"/>
              <a:t>, dann sinkt der Druck wieder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0532F92-43F1-42D1-9839-FE23BB9851DC}"/>
              </a:ext>
            </a:extLst>
          </p:cNvPr>
          <p:cNvSpPr txBox="1"/>
          <p:nvPr/>
        </p:nvSpPr>
        <p:spPr>
          <a:xfrm>
            <a:off x="8091322" y="1887794"/>
            <a:ext cx="361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max. zulässige Druck von 6 </a:t>
            </a:r>
            <a:r>
              <a:rPr lang="de-DE" dirty="0" err="1"/>
              <a:t>barü</a:t>
            </a:r>
            <a:r>
              <a:rPr lang="de-DE" dirty="0"/>
              <a:t> wird nicht erreicht.</a:t>
            </a:r>
          </a:p>
        </p:txBody>
      </p:sp>
    </p:spTree>
    <p:extLst>
      <p:ext uri="{BB962C8B-B14F-4D97-AF65-F5344CB8AC3E}">
        <p14:creationId xmlns:p14="http://schemas.microsoft.com/office/powerpoint/2010/main" val="2942603808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minar LOPA.pptx" id="{3BCE6F39-9176-410C-8563-67E04D2321CE}" vid="{137D6270-8F62-406F-AE7D-51AA3D54C14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1906</Words>
  <Application>Microsoft Office PowerPoint</Application>
  <PresentationFormat>Breitbild</PresentationFormat>
  <Paragraphs>469</Paragraphs>
  <Slides>18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Rückblick</vt:lpstr>
      <vt:lpstr>Seminar HAZOP, LOPA und Funktionale Sicherheit Dresden 27./28.11.2019  LOPA – aktuelle Beispiele aus der Prozessindustrie</vt:lpstr>
      <vt:lpstr>Karsten Litzendorf - Kurzbiografie </vt:lpstr>
      <vt:lpstr>Inhalt</vt:lpstr>
      <vt:lpstr>Fallbeispiel 1. HAZOP/LOPA im Rahmen der Errichtung einer Neuanlage zur Herstellung  eines Glycidether </vt:lpstr>
      <vt:lpstr>Fallbeispiel 1. HAZOP/LOPA im Rahmen der Errichtung einer Neuanlage zur Herstellung  eines Glycidether </vt:lpstr>
      <vt:lpstr>Fallbeispiel 1 PAAG</vt:lpstr>
      <vt:lpstr>Bsp. LOPA</vt:lpstr>
      <vt:lpstr>Abschätzung der adiabaten Temperaturerhöhung im Reaktor Stufe 1</vt:lpstr>
      <vt:lpstr>Abschätzung der adiabaten Temperaturerhöhung im Reaktor Stufe 1</vt:lpstr>
      <vt:lpstr>Fallbeispiel 1</vt:lpstr>
      <vt:lpstr>Fallbeispiel 2: Drehrohrofenanlage</vt:lpstr>
      <vt:lpstr>Fallbeispiel 2: Drehrohrofenanlage</vt:lpstr>
      <vt:lpstr>Fallbeispiel 2: Drehrohrofenanlage</vt:lpstr>
      <vt:lpstr>Fallbeispiel 2: Drehrohrofenanlage</vt:lpstr>
      <vt:lpstr>Fallbeispiel 2: Drehrohrofenanlage</vt:lpstr>
      <vt:lpstr>Beispiel 3:</vt:lpstr>
      <vt:lpstr>Beispiel 4: Stoffaustritt aufgrund Dichtungsversagen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HAZOP/PAAG</dc:title>
  <dc:creator>Karsten Litzendorf</dc:creator>
  <cp:lastModifiedBy>Karsten Litzendorf</cp:lastModifiedBy>
  <cp:revision>283</cp:revision>
  <cp:lastPrinted>2019-11-20T23:40:28Z</cp:lastPrinted>
  <dcterms:created xsi:type="dcterms:W3CDTF">2018-01-16T07:32:37Z</dcterms:created>
  <dcterms:modified xsi:type="dcterms:W3CDTF">2019-11-27T07:14:18Z</dcterms:modified>
</cp:coreProperties>
</file>